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4"/>
    <p:sldMasterId id="2147483673" r:id="rId5"/>
  </p:sldMasterIdLst>
  <p:notesMasterIdLst>
    <p:notesMasterId r:id="rId65"/>
  </p:notesMasterIdLst>
  <p:handoutMasterIdLst>
    <p:handoutMasterId r:id="rId66"/>
  </p:handoutMasterIdLst>
  <p:sldIdLst>
    <p:sldId id="256" r:id="rId6"/>
    <p:sldId id="257" r:id="rId7"/>
    <p:sldId id="2249" r:id="rId8"/>
    <p:sldId id="2299" r:id="rId9"/>
    <p:sldId id="2255" r:id="rId10"/>
    <p:sldId id="2339" r:id="rId11"/>
    <p:sldId id="2277" r:id="rId12"/>
    <p:sldId id="2302" r:id="rId13"/>
    <p:sldId id="2303" r:id="rId14"/>
    <p:sldId id="2304" r:id="rId15"/>
    <p:sldId id="2279" r:id="rId16"/>
    <p:sldId id="2306" r:id="rId17"/>
    <p:sldId id="2329" r:id="rId18"/>
    <p:sldId id="2330" r:id="rId19"/>
    <p:sldId id="2338" r:id="rId20"/>
    <p:sldId id="2289" r:id="rId21"/>
    <p:sldId id="2281" r:id="rId22"/>
    <p:sldId id="2332" r:id="rId23"/>
    <p:sldId id="2333" r:id="rId24"/>
    <p:sldId id="2334" r:id="rId25"/>
    <p:sldId id="2290" r:id="rId26"/>
    <p:sldId id="2335" r:id="rId27"/>
    <p:sldId id="2280" r:id="rId28"/>
    <p:sldId id="2328" r:id="rId29"/>
    <p:sldId id="2288" r:id="rId30"/>
    <p:sldId id="2295" r:id="rId31"/>
    <p:sldId id="2296" r:id="rId32"/>
    <p:sldId id="2284" r:id="rId33"/>
    <p:sldId id="2336" r:id="rId34"/>
    <p:sldId id="2331" r:id="rId35"/>
    <p:sldId id="2346" r:id="rId36"/>
    <p:sldId id="2359" r:id="rId37"/>
    <p:sldId id="2358" r:id="rId38"/>
    <p:sldId id="2360" r:id="rId39"/>
    <p:sldId id="2361" r:id="rId40"/>
    <p:sldId id="2347" r:id="rId41"/>
    <p:sldId id="2307" r:id="rId42"/>
    <p:sldId id="2348" r:id="rId43"/>
    <p:sldId id="2315" r:id="rId44"/>
    <p:sldId id="2309" r:id="rId45"/>
    <p:sldId id="2349" r:id="rId46"/>
    <p:sldId id="2327" r:id="rId47"/>
    <p:sldId id="2312" r:id="rId48"/>
    <p:sldId id="2313" r:id="rId49"/>
    <p:sldId id="2350" r:id="rId50"/>
    <p:sldId id="2314" r:id="rId51"/>
    <p:sldId id="2351" r:id="rId52"/>
    <p:sldId id="2320" r:id="rId53"/>
    <p:sldId id="2298" r:id="rId54"/>
    <p:sldId id="2352" r:id="rId55"/>
    <p:sldId id="2321" r:id="rId56"/>
    <p:sldId id="269" r:id="rId57"/>
    <p:sldId id="2292" r:id="rId58"/>
    <p:sldId id="2323" r:id="rId59"/>
    <p:sldId id="2362" r:id="rId60"/>
    <p:sldId id="270" r:id="rId61"/>
    <p:sldId id="2353" r:id="rId62"/>
    <p:sldId id="2263" r:id="rId63"/>
    <p:sldId id="2264"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74D6606-BE77-9E89-0BD4-D8453DFA5EFE}" name="Greer, Lauren" initials="GL" userId="S::lauren.greer@entint.com::2332a945-d1a6-4031-be19-dcfe9e2dd163" providerId="AD"/>
  <p188:author id="{3B75F0DD-D277-E46F-0D5F-FFD8F27D8C37}" name="Yant, Chip" initials="CY" userId="S::cyant@entint.com::fe6de7bf-f853-4d30-ae35-28a2632a065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869"/>
    <a:srgbClr val="F2F2F2"/>
    <a:srgbClr val="929496"/>
    <a:srgbClr val="B11116"/>
    <a:srgbClr val="5B9B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0EA9EE-CDD6-ADC5-3A98-589F6AE9DFB8}" v="643" dt="2023-08-10T03:10:44.503"/>
    <p1510:client id="{D4AAFAC8-7905-DB47-9E46-99E71F6C8823}" v="258" dt="2023-08-14T14:55:58.2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notesMaster" Target="notesMasters/notesMaster1.xml"/><Relationship Id="rId73"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ant, Chip" userId="fe6de7bf-f853-4d30-ae35-28a2632a0650" providerId="ADAL" clId="{D4AAFAC8-7905-DB47-9E46-99E71F6C8823}"/>
    <pc:docChg chg="undo custSel modSld">
      <pc:chgData name="Yant, Chip" userId="fe6de7bf-f853-4d30-ae35-28a2632a0650" providerId="ADAL" clId="{D4AAFAC8-7905-DB47-9E46-99E71F6C8823}" dt="2023-08-14T14:55:58.265" v="50" actId="478"/>
      <pc:docMkLst>
        <pc:docMk/>
      </pc:docMkLst>
      <pc:sldChg chg="addSp delSp modSp mod">
        <pc:chgData name="Yant, Chip" userId="fe6de7bf-f853-4d30-ae35-28a2632a0650" providerId="ADAL" clId="{D4AAFAC8-7905-DB47-9E46-99E71F6C8823}" dt="2023-08-14T14:53:00.765" v="41"/>
        <pc:sldMkLst>
          <pc:docMk/>
          <pc:sldMk cId="2070833017" sldId="2289"/>
        </pc:sldMkLst>
        <pc:spChg chg="add del mod">
          <ac:chgData name="Yant, Chip" userId="fe6de7bf-f853-4d30-ae35-28a2632a0650" providerId="ADAL" clId="{D4AAFAC8-7905-DB47-9E46-99E71F6C8823}" dt="2023-08-14T14:53:00.765" v="41"/>
          <ac:spMkLst>
            <pc:docMk/>
            <pc:sldMk cId="2070833017" sldId="2289"/>
            <ac:spMk id="2" creationId="{A127A89E-893B-4EC7-1B6B-B7C8E83E434A}"/>
          </ac:spMkLst>
        </pc:spChg>
      </pc:sldChg>
      <pc:sldChg chg="addSp delSp modSp mod">
        <pc:chgData name="Yant, Chip" userId="fe6de7bf-f853-4d30-ae35-28a2632a0650" providerId="ADAL" clId="{D4AAFAC8-7905-DB47-9E46-99E71F6C8823}" dt="2023-08-14T14:53:06.342" v="49" actId="478"/>
        <pc:sldMkLst>
          <pc:docMk/>
          <pc:sldMk cId="2760548218" sldId="2304"/>
        </pc:sldMkLst>
        <pc:spChg chg="add del mod">
          <ac:chgData name="Yant, Chip" userId="fe6de7bf-f853-4d30-ae35-28a2632a0650" providerId="ADAL" clId="{D4AAFAC8-7905-DB47-9E46-99E71F6C8823}" dt="2023-08-14T14:53:06.342" v="49" actId="478"/>
          <ac:spMkLst>
            <pc:docMk/>
            <pc:sldMk cId="2760548218" sldId="2304"/>
            <ac:spMk id="2" creationId="{A73DA9FF-A95B-B0F1-64E5-F3BE154FEA45}"/>
          </ac:spMkLst>
        </pc:spChg>
      </pc:sldChg>
      <pc:sldChg chg="addSp delSp modSp">
        <pc:chgData name="Yant, Chip" userId="fe6de7bf-f853-4d30-ae35-28a2632a0650" providerId="ADAL" clId="{D4AAFAC8-7905-DB47-9E46-99E71F6C8823}" dt="2023-08-14T14:53:01.162" v="42"/>
        <pc:sldMkLst>
          <pc:docMk/>
          <pc:sldMk cId="3243897729" sldId="2330"/>
        </pc:sldMkLst>
        <pc:spChg chg="add del mod">
          <ac:chgData name="Yant, Chip" userId="fe6de7bf-f853-4d30-ae35-28a2632a0650" providerId="ADAL" clId="{D4AAFAC8-7905-DB47-9E46-99E71F6C8823}" dt="2023-08-14T14:53:01.162" v="42"/>
          <ac:spMkLst>
            <pc:docMk/>
            <pc:sldMk cId="3243897729" sldId="2330"/>
            <ac:spMk id="2" creationId="{677F722E-F939-0914-6A6B-AF98280F4540}"/>
          </ac:spMkLst>
        </pc:spChg>
      </pc:sldChg>
      <pc:sldChg chg="delSp mod">
        <pc:chgData name="Yant, Chip" userId="fe6de7bf-f853-4d30-ae35-28a2632a0650" providerId="ADAL" clId="{D4AAFAC8-7905-DB47-9E46-99E71F6C8823}" dt="2023-08-14T14:55:58.265" v="50" actId="478"/>
        <pc:sldMkLst>
          <pc:docMk/>
          <pc:sldMk cId="3999221195" sldId="2335"/>
        </pc:sldMkLst>
        <pc:picChg chg="del">
          <ac:chgData name="Yant, Chip" userId="fe6de7bf-f853-4d30-ae35-28a2632a0650" providerId="ADAL" clId="{D4AAFAC8-7905-DB47-9E46-99E71F6C8823}" dt="2023-08-14T14:55:58.265" v="50" actId="478"/>
          <ac:picMkLst>
            <pc:docMk/>
            <pc:sldMk cId="3999221195" sldId="2335"/>
            <ac:picMk id="23" creationId="{E3ACC545-DC83-7D8D-52E8-9714B9AA3F70}"/>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C41AA7-2DD3-4396-B8B3-00F991F19800}" type="doc">
      <dgm:prSet loTypeId="urn:microsoft.com/office/officeart/2009/layout/CircleArrowProcess" loCatId="process" qsTypeId="urn:microsoft.com/office/officeart/2005/8/quickstyle/simple1" qsCatId="simple" csTypeId="urn:microsoft.com/office/officeart/2005/8/colors/accent0_3" csCatId="mainScheme" phldr="1"/>
      <dgm:spPr/>
      <dgm:t>
        <a:bodyPr/>
        <a:lstStyle/>
        <a:p>
          <a:endParaRPr lang="en-US"/>
        </a:p>
      </dgm:t>
    </dgm:pt>
    <dgm:pt modelId="{7A411BA7-B2F7-4125-B227-DC62CAD5152E}">
      <dgm:prSet phldrT="[Text]" custT="1"/>
      <dgm:spPr/>
      <dgm:t>
        <a:bodyPr/>
        <a:lstStyle/>
        <a:p>
          <a:r>
            <a:rPr lang="en-US" sz="1600"/>
            <a:t>Analysis</a:t>
          </a:r>
        </a:p>
      </dgm:t>
    </dgm:pt>
    <dgm:pt modelId="{5394F245-0A39-49ED-9246-1134B193D48F}" type="parTrans" cxnId="{389E160D-638D-4257-853A-4643E324F2F9}">
      <dgm:prSet/>
      <dgm:spPr/>
      <dgm:t>
        <a:bodyPr/>
        <a:lstStyle/>
        <a:p>
          <a:endParaRPr lang="en-US" sz="2000"/>
        </a:p>
      </dgm:t>
    </dgm:pt>
    <dgm:pt modelId="{5B274419-BAB4-4C28-84EE-7C34A3D0C9AC}" type="sibTrans" cxnId="{389E160D-638D-4257-853A-4643E324F2F9}">
      <dgm:prSet/>
      <dgm:spPr/>
      <dgm:t>
        <a:bodyPr/>
        <a:lstStyle/>
        <a:p>
          <a:endParaRPr lang="en-US" sz="2000"/>
        </a:p>
      </dgm:t>
    </dgm:pt>
    <dgm:pt modelId="{FF009D1C-04B0-4A94-8F73-3643147ACF4A}">
      <dgm:prSet phldrT="[Text]" custT="1"/>
      <dgm:spPr/>
      <dgm:t>
        <a:bodyPr/>
        <a:lstStyle/>
        <a:p>
          <a:r>
            <a:rPr lang="en-US" sz="1200"/>
            <a:t>Why </a:t>
          </a:r>
          <a:r>
            <a:rPr lang="en-US" sz="1200">
              <a:solidFill>
                <a:schemeClr val="tx1"/>
              </a:solidFill>
            </a:rPr>
            <a:t>are</a:t>
          </a:r>
          <a:r>
            <a:rPr lang="en-US" sz="1200"/>
            <a:t> we escalating</a:t>
          </a:r>
        </a:p>
      </dgm:t>
    </dgm:pt>
    <dgm:pt modelId="{1A16DE54-088B-4ADD-B52C-89466484A06A}" type="parTrans" cxnId="{939163EE-7833-4BB8-8A80-368EE6A865F9}">
      <dgm:prSet/>
      <dgm:spPr/>
      <dgm:t>
        <a:bodyPr/>
        <a:lstStyle/>
        <a:p>
          <a:endParaRPr lang="en-US" sz="2000"/>
        </a:p>
      </dgm:t>
    </dgm:pt>
    <dgm:pt modelId="{EEED15A0-2EAD-4228-9826-0CBD0BA208E9}" type="sibTrans" cxnId="{939163EE-7833-4BB8-8A80-368EE6A865F9}">
      <dgm:prSet/>
      <dgm:spPr/>
      <dgm:t>
        <a:bodyPr/>
        <a:lstStyle/>
        <a:p>
          <a:endParaRPr lang="en-US" sz="2000"/>
        </a:p>
      </dgm:t>
    </dgm:pt>
    <dgm:pt modelId="{0245A942-28C1-4277-954C-E0A190902D3E}">
      <dgm:prSet phldrT="[Text]" custT="1"/>
      <dgm:spPr/>
      <dgm:t>
        <a:bodyPr/>
        <a:lstStyle/>
        <a:p>
          <a:r>
            <a:rPr lang="en-US" sz="1200"/>
            <a:t>When do we escalate</a:t>
          </a:r>
        </a:p>
      </dgm:t>
    </dgm:pt>
    <dgm:pt modelId="{E7EB87C2-46B4-4BEC-A1C3-503D703B647F}" type="parTrans" cxnId="{7C9A6C5D-C72B-4CD2-A044-9D547A4068FD}">
      <dgm:prSet/>
      <dgm:spPr/>
      <dgm:t>
        <a:bodyPr/>
        <a:lstStyle/>
        <a:p>
          <a:endParaRPr lang="en-US" sz="2000"/>
        </a:p>
      </dgm:t>
    </dgm:pt>
    <dgm:pt modelId="{DCADABA7-9AAB-46EE-91C6-9741CE552251}" type="sibTrans" cxnId="{7C9A6C5D-C72B-4CD2-A044-9D547A4068FD}">
      <dgm:prSet/>
      <dgm:spPr/>
      <dgm:t>
        <a:bodyPr/>
        <a:lstStyle/>
        <a:p>
          <a:endParaRPr lang="en-US" sz="2000"/>
        </a:p>
      </dgm:t>
    </dgm:pt>
    <dgm:pt modelId="{AB19CA4A-328A-424C-8D09-69F27FD32E7F}">
      <dgm:prSet phldrT="[Text]" custT="1"/>
      <dgm:spPr/>
      <dgm:t>
        <a:bodyPr/>
        <a:lstStyle/>
        <a:p>
          <a:r>
            <a:rPr lang="en-US" sz="1600"/>
            <a:t>Understanding</a:t>
          </a:r>
        </a:p>
      </dgm:t>
    </dgm:pt>
    <dgm:pt modelId="{BE3BB629-7985-4DD6-B7DB-3761E4AD462C}" type="parTrans" cxnId="{DB1AAFE7-EF10-438A-BE45-9A5BEA48A152}">
      <dgm:prSet/>
      <dgm:spPr/>
      <dgm:t>
        <a:bodyPr/>
        <a:lstStyle/>
        <a:p>
          <a:endParaRPr lang="en-US" sz="2000"/>
        </a:p>
      </dgm:t>
    </dgm:pt>
    <dgm:pt modelId="{6223FFFB-90EE-44B4-B48C-27A52820BD6E}" type="sibTrans" cxnId="{DB1AAFE7-EF10-438A-BE45-9A5BEA48A152}">
      <dgm:prSet/>
      <dgm:spPr/>
      <dgm:t>
        <a:bodyPr/>
        <a:lstStyle/>
        <a:p>
          <a:endParaRPr lang="en-US" sz="2000"/>
        </a:p>
      </dgm:t>
    </dgm:pt>
    <dgm:pt modelId="{95777EAF-B923-460D-999F-8D2B69B38A23}">
      <dgm:prSet phldrT="[Text]" custT="1"/>
      <dgm:spPr/>
      <dgm:t>
        <a:bodyPr/>
        <a:lstStyle/>
        <a:p>
          <a:r>
            <a:rPr lang="en-US" sz="1100"/>
            <a:t>Lack of Knowledge</a:t>
          </a:r>
        </a:p>
      </dgm:t>
    </dgm:pt>
    <dgm:pt modelId="{919F696A-AAFB-4CEE-A52B-A87AEC713DB1}" type="parTrans" cxnId="{6C33D797-CFED-41B4-B603-A423A234DF3A}">
      <dgm:prSet/>
      <dgm:spPr/>
      <dgm:t>
        <a:bodyPr/>
        <a:lstStyle/>
        <a:p>
          <a:endParaRPr lang="en-US" sz="2000"/>
        </a:p>
      </dgm:t>
    </dgm:pt>
    <dgm:pt modelId="{25AB8FAB-DB4D-4FAF-8212-B982379340D1}" type="sibTrans" cxnId="{6C33D797-CFED-41B4-B603-A423A234DF3A}">
      <dgm:prSet/>
      <dgm:spPr/>
      <dgm:t>
        <a:bodyPr/>
        <a:lstStyle/>
        <a:p>
          <a:endParaRPr lang="en-US" sz="2000"/>
        </a:p>
      </dgm:t>
    </dgm:pt>
    <dgm:pt modelId="{38532A1E-920E-4618-BFED-3E29CE81F086}">
      <dgm:prSet phldrT="[Text]" custT="1"/>
      <dgm:spPr/>
      <dgm:t>
        <a:bodyPr/>
        <a:lstStyle/>
        <a:p>
          <a:r>
            <a:rPr lang="en-US" sz="1100"/>
            <a:t>Lack of Access</a:t>
          </a:r>
        </a:p>
      </dgm:t>
    </dgm:pt>
    <dgm:pt modelId="{2B8EDC75-9119-497E-9DA1-E2D3BF17BE31}" type="parTrans" cxnId="{C8775D2C-24BB-4DCA-B333-93423A63D9C7}">
      <dgm:prSet/>
      <dgm:spPr/>
      <dgm:t>
        <a:bodyPr/>
        <a:lstStyle/>
        <a:p>
          <a:endParaRPr lang="en-US" sz="2000"/>
        </a:p>
      </dgm:t>
    </dgm:pt>
    <dgm:pt modelId="{CDD6B32F-A7BE-4C14-B014-4CE9FA03820C}" type="sibTrans" cxnId="{C8775D2C-24BB-4DCA-B333-93423A63D9C7}">
      <dgm:prSet/>
      <dgm:spPr/>
      <dgm:t>
        <a:bodyPr/>
        <a:lstStyle/>
        <a:p>
          <a:endParaRPr lang="en-US" sz="2000"/>
        </a:p>
      </dgm:t>
    </dgm:pt>
    <dgm:pt modelId="{4869CDE4-1855-42B8-B827-4D2F1E939336}">
      <dgm:prSet phldrT="[Text]" custT="1"/>
      <dgm:spPr/>
      <dgm:t>
        <a:bodyPr/>
        <a:lstStyle/>
        <a:p>
          <a:r>
            <a:rPr lang="en-US" sz="2000" b="1"/>
            <a:t>Action</a:t>
          </a:r>
        </a:p>
      </dgm:t>
    </dgm:pt>
    <dgm:pt modelId="{2CDD85AE-917E-485F-AED2-56B5F35219A7}" type="parTrans" cxnId="{9CEEF4B5-F4CB-4BF1-98F4-D94DC333021E}">
      <dgm:prSet/>
      <dgm:spPr/>
      <dgm:t>
        <a:bodyPr/>
        <a:lstStyle/>
        <a:p>
          <a:endParaRPr lang="en-US" sz="2000"/>
        </a:p>
      </dgm:t>
    </dgm:pt>
    <dgm:pt modelId="{EC0FC1A4-8F50-44DB-99B8-5C65DD685F6C}" type="sibTrans" cxnId="{9CEEF4B5-F4CB-4BF1-98F4-D94DC333021E}">
      <dgm:prSet/>
      <dgm:spPr/>
      <dgm:t>
        <a:bodyPr/>
        <a:lstStyle/>
        <a:p>
          <a:endParaRPr lang="en-US" sz="2000"/>
        </a:p>
      </dgm:t>
    </dgm:pt>
    <dgm:pt modelId="{6043C9BB-0418-462D-9718-7A2A4259447C}">
      <dgm:prSet phldrT="[Text]" custT="1"/>
      <dgm:spPr/>
      <dgm:t>
        <a:bodyPr/>
        <a:lstStyle/>
        <a:p>
          <a:r>
            <a:rPr lang="en-US" sz="1100" kern="1200"/>
            <a:t>Build knowledge</a:t>
          </a:r>
        </a:p>
      </dgm:t>
    </dgm:pt>
    <dgm:pt modelId="{8A27A93C-4771-49C9-A878-0C90A7F3D448}" type="parTrans" cxnId="{E3101CDF-99B8-4326-AC97-C373323CA803}">
      <dgm:prSet/>
      <dgm:spPr/>
      <dgm:t>
        <a:bodyPr/>
        <a:lstStyle/>
        <a:p>
          <a:endParaRPr lang="en-US" sz="2000"/>
        </a:p>
      </dgm:t>
    </dgm:pt>
    <dgm:pt modelId="{099AEF92-55E8-4F9E-86FF-0AE635A27CFF}" type="sibTrans" cxnId="{E3101CDF-99B8-4326-AC97-C373323CA803}">
      <dgm:prSet/>
      <dgm:spPr/>
      <dgm:t>
        <a:bodyPr/>
        <a:lstStyle/>
        <a:p>
          <a:endParaRPr lang="en-US" sz="2000"/>
        </a:p>
      </dgm:t>
    </dgm:pt>
    <dgm:pt modelId="{5AD235D9-1C3D-49C8-B966-619219042E02}">
      <dgm:prSet phldrT="[Text]" custT="1"/>
      <dgm:spPr/>
      <dgm:t>
        <a:bodyPr/>
        <a:lstStyle/>
        <a:p>
          <a:r>
            <a:rPr lang="en-US" sz="1100" kern="1200"/>
            <a:t>Ensure the right level of access</a:t>
          </a:r>
        </a:p>
      </dgm:t>
    </dgm:pt>
    <dgm:pt modelId="{FF17CA54-4068-4B87-BA8E-2FD44D16C98E}" type="parTrans" cxnId="{7F60C501-BCAF-4C62-A983-3127252EBD6C}">
      <dgm:prSet/>
      <dgm:spPr/>
      <dgm:t>
        <a:bodyPr/>
        <a:lstStyle/>
        <a:p>
          <a:endParaRPr lang="en-US" sz="2000"/>
        </a:p>
      </dgm:t>
    </dgm:pt>
    <dgm:pt modelId="{FD2A6660-2BDD-4388-9F8E-59F3D78841B5}" type="sibTrans" cxnId="{7F60C501-BCAF-4C62-A983-3127252EBD6C}">
      <dgm:prSet/>
      <dgm:spPr/>
      <dgm:t>
        <a:bodyPr/>
        <a:lstStyle/>
        <a:p>
          <a:endParaRPr lang="en-US" sz="2000"/>
        </a:p>
      </dgm:t>
    </dgm:pt>
    <dgm:pt modelId="{0C51BBC3-0538-434E-B469-6BC57AB02DCE}">
      <dgm:prSet phldrT="[Text]" custT="1"/>
      <dgm:spPr/>
      <dgm:t>
        <a:bodyPr/>
        <a:lstStyle/>
        <a:p>
          <a:r>
            <a:rPr lang="en-US" sz="1600"/>
            <a:t>Results</a:t>
          </a:r>
        </a:p>
      </dgm:t>
    </dgm:pt>
    <dgm:pt modelId="{7C3CD854-99D3-43BD-8DB4-FF797EC9661B}" type="parTrans" cxnId="{B344421D-29E0-4ADC-918C-A6318D397EDD}">
      <dgm:prSet/>
      <dgm:spPr/>
      <dgm:t>
        <a:bodyPr/>
        <a:lstStyle/>
        <a:p>
          <a:endParaRPr lang="en-US" sz="2000"/>
        </a:p>
      </dgm:t>
    </dgm:pt>
    <dgm:pt modelId="{48A2C838-D895-4F5C-926E-65F3E1E5975E}" type="sibTrans" cxnId="{B344421D-29E0-4ADC-918C-A6318D397EDD}">
      <dgm:prSet/>
      <dgm:spPr/>
      <dgm:t>
        <a:bodyPr/>
        <a:lstStyle/>
        <a:p>
          <a:endParaRPr lang="en-US" sz="2000"/>
        </a:p>
      </dgm:t>
    </dgm:pt>
    <dgm:pt modelId="{E79BCD3A-1488-4B40-A577-CDEAE107F574}">
      <dgm:prSet phldrT="[Text]" custT="1"/>
      <dgm:spPr/>
      <dgm:t>
        <a:bodyPr/>
        <a:lstStyle/>
        <a:p>
          <a:r>
            <a:rPr lang="en-US" sz="1200"/>
            <a:t>Increased first call resolution</a:t>
          </a:r>
        </a:p>
      </dgm:t>
    </dgm:pt>
    <dgm:pt modelId="{EF19BC6A-1532-4DC2-84AA-F37642274C60}" type="parTrans" cxnId="{32E5D692-DB92-4C95-B6EE-9CF652BCB6AB}">
      <dgm:prSet/>
      <dgm:spPr/>
      <dgm:t>
        <a:bodyPr/>
        <a:lstStyle/>
        <a:p>
          <a:endParaRPr lang="en-US" sz="2000"/>
        </a:p>
      </dgm:t>
    </dgm:pt>
    <dgm:pt modelId="{C58EBD99-EF06-4608-AD59-575E00517366}" type="sibTrans" cxnId="{32E5D692-DB92-4C95-B6EE-9CF652BCB6AB}">
      <dgm:prSet/>
      <dgm:spPr/>
      <dgm:t>
        <a:bodyPr/>
        <a:lstStyle/>
        <a:p>
          <a:endParaRPr lang="en-US" sz="2000"/>
        </a:p>
      </dgm:t>
    </dgm:pt>
    <dgm:pt modelId="{7B350BE5-CB6F-44BE-9D59-919EF72D23C4}">
      <dgm:prSet phldrT="[Text]" custT="1"/>
      <dgm:spPr/>
      <dgm:t>
        <a:bodyPr/>
        <a:lstStyle/>
        <a:p>
          <a:r>
            <a:rPr lang="en-US" sz="1200"/>
            <a:t>Increased quality</a:t>
          </a:r>
        </a:p>
      </dgm:t>
    </dgm:pt>
    <dgm:pt modelId="{3B575DA5-068A-4E8B-8C2F-EB78271FD6EA}" type="parTrans" cxnId="{570BA759-E9D2-4593-BE62-DE5C036FCF39}">
      <dgm:prSet/>
      <dgm:spPr/>
      <dgm:t>
        <a:bodyPr/>
        <a:lstStyle/>
        <a:p>
          <a:endParaRPr lang="en-US" sz="2000"/>
        </a:p>
      </dgm:t>
    </dgm:pt>
    <dgm:pt modelId="{0F371F4A-5BA3-43CC-A04C-8B23B1B44894}" type="sibTrans" cxnId="{570BA759-E9D2-4593-BE62-DE5C036FCF39}">
      <dgm:prSet/>
      <dgm:spPr/>
      <dgm:t>
        <a:bodyPr/>
        <a:lstStyle/>
        <a:p>
          <a:endParaRPr lang="en-US" sz="2000"/>
        </a:p>
      </dgm:t>
    </dgm:pt>
    <dgm:pt modelId="{AB5D6221-1B0B-4AC6-9EF8-A0C7A90C0E93}">
      <dgm:prSet phldrT="[Text]" custT="1"/>
      <dgm:spPr/>
      <dgm:t>
        <a:bodyPr/>
        <a:lstStyle/>
        <a:p>
          <a:r>
            <a:rPr lang="en-US" sz="1200"/>
            <a:t>Increased speed of resolution</a:t>
          </a:r>
        </a:p>
      </dgm:t>
    </dgm:pt>
    <dgm:pt modelId="{CCD76FBA-1B6B-4444-A4DC-3A804228A353}" type="parTrans" cxnId="{1668CEFA-4569-4EF5-AC9D-181588AC2D1D}">
      <dgm:prSet/>
      <dgm:spPr/>
      <dgm:t>
        <a:bodyPr/>
        <a:lstStyle/>
        <a:p>
          <a:endParaRPr lang="en-US" sz="2000"/>
        </a:p>
      </dgm:t>
    </dgm:pt>
    <dgm:pt modelId="{B28CFC3E-EA6B-464E-A733-F11E692D86E7}" type="sibTrans" cxnId="{1668CEFA-4569-4EF5-AC9D-181588AC2D1D}">
      <dgm:prSet/>
      <dgm:spPr/>
      <dgm:t>
        <a:bodyPr/>
        <a:lstStyle/>
        <a:p>
          <a:endParaRPr lang="en-US" sz="2000"/>
        </a:p>
      </dgm:t>
    </dgm:pt>
    <dgm:pt modelId="{844A36BB-6BF9-4DC4-B12D-BB260457EDE9}">
      <dgm:prSet phldrT="[Text]" custT="1"/>
      <dgm:spPr/>
      <dgm:t>
        <a:bodyPr/>
        <a:lstStyle/>
        <a:p>
          <a:r>
            <a:rPr lang="en-US" sz="1100" kern="1200">
              <a:solidFill>
                <a:srgbClr val="003668">
                  <a:hueOff val="0"/>
                  <a:satOff val="0"/>
                  <a:lumOff val="0"/>
                  <a:alphaOff val="0"/>
                </a:srgbClr>
              </a:solidFill>
              <a:latin typeface="Calibri" panose="020F0502020204030204"/>
              <a:ea typeface="+mn-ea"/>
              <a:cs typeface="+mn-cs"/>
            </a:rPr>
            <a:t>Drive process improvements</a:t>
          </a:r>
        </a:p>
      </dgm:t>
    </dgm:pt>
    <dgm:pt modelId="{0941F21E-A70E-40C3-899A-4BBCBDE70020}" type="parTrans" cxnId="{3083301A-E3AE-B642-87F8-55B8565A73ED}">
      <dgm:prSet/>
      <dgm:spPr/>
      <dgm:t>
        <a:bodyPr/>
        <a:lstStyle/>
        <a:p>
          <a:endParaRPr lang="en-US"/>
        </a:p>
      </dgm:t>
    </dgm:pt>
    <dgm:pt modelId="{C40B012A-9E47-4144-BBE2-C3C43EA3E8FF}" type="sibTrans" cxnId="{3083301A-E3AE-B642-87F8-55B8565A73ED}">
      <dgm:prSet/>
      <dgm:spPr/>
      <dgm:t>
        <a:bodyPr/>
        <a:lstStyle/>
        <a:p>
          <a:endParaRPr lang="en-US"/>
        </a:p>
      </dgm:t>
    </dgm:pt>
    <dgm:pt modelId="{217FB8CA-0A98-4532-B622-DDBD28077B68}" type="pres">
      <dgm:prSet presAssocID="{41C41AA7-2DD3-4396-B8B3-00F991F19800}" presName="Name0" presStyleCnt="0">
        <dgm:presLayoutVars>
          <dgm:chMax val="7"/>
          <dgm:chPref val="7"/>
          <dgm:dir/>
          <dgm:animLvl val="lvl"/>
        </dgm:presLayoutVars>
      </dgm:prSet>
      <dgm:spPr/>
    </dgm:pt>
    <dgm:pt modelId="{1582D5AA-4838-46FF-9C6B-4BF130E50357}" type="pres">
      <dgm:prSet presAssocID="{7A411BA7-B2F7-4125-B227-DC62CAD5152E}" presName="Accent1" presStyleCnt="0"/>
      <dgm:spPr/>
    </dgm:pt>
    <dgm:pt modelId="{9B16D9A8-091B-4B4D-A301-9C0DA0BAACDA}" type="pres">
      <dgm:prSet presAssocID="{7A411BA7-B2F7-4125-B227-DC62CAD5152E}" presName="Accent" presStyleLbl="node1" presStyleIdx="0" presStyleCnt="4"/>
      <dgm:spPr/>
    </dgm:pt>
    <dgm:pt modelId="{5590D14D-957C-4B2F-BD77-3C6CB28A56BE}" type="pres">
      <dgm:prSet presAssocID="{7A411BA7-B2F7-4125-B227-DC62CAD5152E}" presName="Child1" presStyleLbl="revTx" presStyleIdx="0" presStyleCnt="8" custScaleX="167380" custLinFactNeighborX="28560" custLinFactNeighborY="1760">
        <dgm:presLayoutVars>
          <dgm:chMax val="0"/>
          <dgm:chPref val="0"/>
          <dgm:bulletEnabled val="1"/>
        </dgm:presLayoutVars>
      </dgm:prSet>
      <dgm:spPr/>
    </dgm:pt>
    <dgm:pt modelId="{027EB166-8595-48E8-9885-93C6C1B8385A}" type="pres">
      <dgm:prSet presAssocID="{7A411BA7-B2F7-4125-B227-DC62CAD5152E}" presName="Parent1" presStyleLbl="revTx" presStyleIdx="1" presStyleCnt="8">
        <dgm:presLayoutVars>
          <dgm:chMax val="1"/>
          <dgm:chPref val="1"/>
          <dgm:bulletEnabled val="1"/>
        </dgm:presLayoutVars>
      </dgm:prSet>
      <dgm:spPr/>
    </dgm:pt>
    <dgm:pt modelId="{D04A38C4-25D5-4552-8C71-9AA60624477E}" type="pres">
      <dgm:prSet presAssocID="{AB19CA4A-328A-424C-8D09-69F27FD32E7F}" presName="Accent2" presStyleCnt="0"/>
      <dgm:spPr/>
    </dgm:pt>
    <dgm:pt modelId="{62632E44-DE38-4438-89DB-D14853832AAC}" type="pres">
      <dgm:prSet presAssocID="{AB19CA4A-328A-424C-8D09-69F27FD32E7F}" presName="Accent" presStyleLbl="node1" presStyleIdx="1" presStyleCnt="4"/>
      <dgm:spPr/>
    </dgm:pt>
    <dgm:pt modelId="{BA091BB5-7F82-4D79-94B7-D407C7E2A8EA}" type="pres">
      <dgm:prSet presAssocID="{AB19CA4A-328A-424C-8D09-69F27FD32E7F}" presName="Child2" presStyleLbl="revTx" presStyleIdx="2" presStyleCnt="8" custScaleX="156669" custLinFactNeighborX="34404" custLinFactNeighborY="2918">
        <dgm:presLayoutVars>
          <dgm:chMax val="0"/>
          <dgm:chPref val="0"/>
          <dgm:bulletEnabled val="1"/>
        </dgm:presLayoutVars>
      </dgm:prSet>
      <dgm:spPr/>
    </dgm:pt>
    <dgm:pt modelId="{E690700B-4013-49E2-A1CC-01DB21233BB3}" type="pres">
      <dgm:prSet presAssocID="{AB19CA4A-328A-424C-8D09-69F27FD32E7F}" presName="Parent2" presStyleLbl="revTx" presStyleIdx="3" presStyleCnt="8" custScaleX="124428">
        <dgm:presLayoutVars>
          <dgm:chMax val="1"/>
          <dgm:chPref val="1"/>
          <dgm:bulletEnabled val="1"/>
        </dgm:presLayoutVars>
      </dgm:prSet>
      <dgm:spPr/>
    </dgm:pt>
    <dgm:pt modelId="{83EBCAA4-2E85-445F-AD0E-CA52E55BCF9E}" type="pres">
      <dgm:prSet presAssocID="{4869CDE4-1855-42B8-B827-4D2F1E939336}" presName="Accent3" presStyleCnt="0"/>
      <dgm:spPr/>
    </dgm:pt>
    <dgm:pt modelId="{9B10CD8D-D58D-49A6-81B6-F41CC42BD45A}" type="pres">
      <dgm:prSet presAssocID="{4869CDE4-1855-42B8-B827-4D2F1E939336}" presName="Accent" presStyleLbl="node1" presStyleIdx="2" presStyleCnt="4"/>
      <dgm:spPr/>
    </dgm:pt>
    <dgm:pt modelId="{9A1B536A-8206-4A83-ACEB-58209683F9A8}" type="pres">
      <dgm:prSet presAssocID="{4869CDE4-1855-42B8-B827-4D2F1E939336}" presName="Child3" presStyleLbl="revTx" presStyleIdx="4" presStyleCnt="8" custScaleX="175332" custLinFactNeighborX="31446" custLinFactNeighborY="1104">
        <dgm:presLayoutVars>
          <dgm:chMax val="0"/>
          <dgm:chPref val="0"/>
          <dgm:bulletEnabled val="1"/>
        </dgm:presLayoutVars>
      </dgm:prSet>
      <dgm:spPr/>
    </dgm:pt>
    <dgm:pt modelId="{87710716-55FB-4A7F-BC04-9656713757E7}" type="pres">
      <dgm:prSet presAssocID="{4869CDE4-1855-42B8-B827-4D2F1E939336}" presName="Parent3" presStyleLbl="revTx" presStyleIdx="5" presStyleCnt="8">
        <dgm:presLayoutVars>
          <dgm:chMax val="1"/>
          <dgm:chPref val="1"/>
          <dgm:bulletEnabled val="1"/>
        </dgm:presLayoutVars>
      </dgm:prSet>
      <dgm:spPr/>
    </dgm:pt>
    <dgm:pt modelId="{902BF4C6-87BC-4768-88D6-0171371BEF47}" type="pres">
      <dgm:prSet presAssocID="{0C51BBC3-0538-434E-B469-6BC57AB02DCE}" presName="Accent4" presStyleCnt="0"/>
      <dgm:spPr/>
    </dgm:pt>
    <dgm:pt modelId="{6397120B-A676-48FD-9F39-A8EF6D746537}" type="pres">
      <dgm:prSet presAssocID="{0C51BBC3-0538-434E-B469-6BC57AB02DCE}" presName="Accent" presStyleLbl="node1" presStyleIdx="3" presStyleCnt="4"/>
      <dgm:spPr/>
    </dgm:pt>
    <dgm:pt modelId="{02CD38E1-4712-4F79-BF2B-BFE95129C757}" type="pres">
      <dgm:prSet presAssocID="{0C51BBC3-0538-434E-B469-6BC57AB02DCE}" presName="Child4" presStyleLbl="revTx" presStyleIdx="6" presStyleCnt="8" custScaleX="195697" custLinFactNeighborX="43353" custLinFactNeighborY="2737">
        <dgm:presLayoutVars>
          <dgm:chMax val="0"/>
          <dgm:chPref val="0"/>
          <dgm:bulletEnabled val="1"/>
        </dgm:presLayoutVars>
      </dgm:prSet>
      <dgm:spPr/>
    </dgm:pt>
    <dgm:pt modelId="{936B9F89-7889-4749-82BF-5315BD05EF26}" type="pres">
      <dgm:prSet presAssocID="{0C51BBC3-0538-434E-B469-6BC57AB02DCE}" presName="Parent4" presStyleLbl="revTx" presStyleIdx="7" presStyleCnt="8">
        <dgm:presLayoutVars>
          <dgm:chMax val="1"/>
          <dgm:chPref val="1"/>
          <dgm:bulletEnabled val="1"/>
        </dgm:presLayoutVars>
      </dgm:prSet>
      <dgm:spPr/>
    </dgm:pt>
  </dgm:ptLst>
  <dgm:cxnLst>
    <dgm:cxn modelId="{7F60C501-BCAF-4C62-A983-3127252EBD6C}" srcId="{4869CDE4-1855-42B8-B827-4D2F1E939336}" destId="{5AD235D9-1C3D-49C8-B966-619219042E02}" srcOrd="2" destOrd="0" parTransId="{FF17CA54-4068-4B87-BA8E-2FD44D16C98E}" sibTransId="{FD2A6660-2BDD-4388-9F8E-59F3D78841B5}"/>
    <dgm:cxn modelId="{389E160D-638D-4257-853A-4643E324F2F9}" srcId="{41C41AA7-2DD3-4396-B8B3-00F991F19800}" destId="{7A411BA7-B2F7-4125-B227-DC62CAD5152E}" srcOrd="0" destOrd="0" parTransId="{5394F245-0A39-49ED-9246-1134B193D48F}" sibTransId="{5B274419-BAB4-4C28-84EE-7C34A3D0C9AC}"/>
    <dgm:cxn modelId="{3083301A-E3AE-B642-87F8-55B8565A73ED}" srcId="{4869CDE4-1855-42B8-B827-4D2F1E939336}" destId="{844A36BB-6BF9-4DC4-B12D-BB260457EDE9}" srcOrd="0" destOrd="0" parTransId="{0941F21E-A70E-40C3-899A-4BBCBDE70020}" sibTransId="{C40B012A-9E47-4144-BBE2-C3C43EA3E8FF}"/>
    <dgm:cxn modelId="{B344421D-29E0-4ADC-918C-A6318D397EDD}" srcId="{41C41AA7-2DD3-4396-B8B3-00F991F19800}" destId="{0C51BBC3-0538-434E-B469-6BC57AB02DCE}" srcOrd="3" destOrd="0" parTransId="{7C3CD854-99D3-43BD-8DB4-FF797EC9661B}" sibTransId="{48A2C838-D895-4F5C-926E-65F3E1E5975E}"/>
    <dgm:cxn modelId="{B0AE5026-F276-4642-B736-DEAD36D96DDC}" type="presOf" srcId="{844A36BB-6BF9-4DC4-B12D-BB260457EDE9}" destId="{9A1B536A-8206-4A83-ACEB-58209683F9A8}" srcOrd="0" destOrd="0" presId="urn:microsoft.com/office/officeart/2009/layout/CircleArrowProcess"/>
    <dgm:cxn modelId="{C8775D2C-24BB-4DCA-B333-93423A63D9C7}" srcId="{AB19CA4A-328A-424C-8D09-69F27FD32E7F}" destId="{38532A1E-920E-4618-BFED-3E29CE81F086}" srcOrd="1" destOrd="0" parTransId="{2B8EDC75-9119-497E-9DA1-E2D3BF17BE31}" sibTransId="{CDD6B32F-A7BE-4C14-B014-4CE9FA03820C}"/>
    <dgm:cxn modelId="{2066732F-21C0-44EE-AFE7-F44552D55BD2}" type="presOf" srcId="{7A411BA7-B2F7-4125-B227-DC62CAD5152E}" destId="{027EB166-8595-48E8-9885-93C6C1B8385A}" srcOrd="0" destOrd="0" presId="urn:microsoft.com/office/officeart/2009/layout/CircleArrowProcess"/>
    <dgm:cxn modelId="{7C9A6C5D-C72B-4CD2-A044-9D547A4068FD}" srcId="{7A411BA7-B2F7-4125-B227-DC62CAD5152E}" destId="{0245A942-28C1-4277-954C-E0A190902D3E}" srcOrd="1" destOrd="0" parTransId="{E7EB87C2-46B4-4BEC-A1C3-503D703B647F}" sibTransId="{DCADABA7-9AAB-46EE-91C6-9741CE552251}"/>
    <dgm:cxn modelId="{71DD6551-0ED6-D144-B84D-73D1B93EE3EE}" type="presOf" srcId="{6043C9BB-0418-462D-9718-7A2A4259447C}" destId="{9A1B536A-8206-4A83-ACEB-58209683F9A8}" srcOrd="0" destOrd="1" presId="urn:microsoft.com/office/officeart/2009/layout/CircleArrowProcess"/>
    <dgm:cxn modelId="{DA6AF855-30AD-A74E-9BFB-2ACB04D63A63}" type="presOf" srcId="{7B350BE5-CB6F-44BE-9D59-919EF72D23C4}" destId="{02CD38E1-4712-4F79-BF2B-BFE95129C757}" srcOrd="0" destOrd="1" presId="urn:microsoft.com/office/officeart/2009/layout/CircleArrowProcess"/>
    <dgm:cxn modelId="{570BA759-E9D2-4593-BE62-DE5C036FCF39}" srcId="{0C51BBC3-0538-434E-B469-6BC57AB02DCE}" destId="{7B350BE5-CB6F-44BE-9D59-919EF72D23C4}" srcOrd="1" destOrd="0" parTransId="{3B575DA5-068A-4E8B-8C2F-EB78271FD6EA}" sibTransId="{0F371F4A-5BA3-43CC-A04C-8B23B1B44894}"/>
    <dgm:cxn modelId="{32E5D692-DB92-4C95-B6EE-9CF652BCB6AB}" srcId="{0C51BBC3-0538-434E-B469-6BC57AB02DCE}" destId="{E79BCD3A-1488-4B40-A577-CDEAE107F574}" srcOrd="0" destOrd="0" parTransId="{EF19BC6A-1532-4DC2-84AA-F37642274C60}" sibTransId="{C58EBD99-EF06-4608-AD59-575E00517366}"/>
    <dgm:cxn modelId="{E7E55393-4659-154B-97EE-BDA0CA0EEFC8}" type="presOf" srcId="{E79BCD3A-1488-4B40-A577-CDEAE107F574}" destId="{02CD38E1-4712-4F79-BF2B-BFE95129C757}" srcOrd="0" destOrd="0" presId="urn:microsoft.com/office/officeart/2009/layout/CircleArrowProcess"/>
    <dgm:cxn modelId="{F8130296-20C1-F849-A6AF-B61D42DB33B4}" type="presOf" srcId="{5AD235D9-1C3D-49C8-B966-619219042E02}" destId="{9A1B536A-8206-4A83-ACEB-58209683F9A8}" srcOrd="0" destOrd="2" presId="urn:microsoft.com/office/officeart/2009/layout/CircleArrowProcess"/>
    <dgm:cxn modelId="{6C33D797-CFED-41B4-B603-A423A234DF3A}" srcId="{AB19CA4A-328A-424C-8D09-69F27FD32E7F}" destId="{95777EAF-B923-460D-999F-8D2B69B38A23}" srcOrd="0" destOrd="0" parTransId="{919F696A-AAFB-4CEE-A52B-A87AEC713DB1}" sibTransId="{25AB8FAB-DB4D-4FAF-8212-B982379340D1}"/>
    <dgm:cxn modelId="{E1B9799B-7E60-40A8-816A-2D2C5451E02E}" type="presOf" srcId="{FF009D1C-04B0-4A94-8F73-3643147ACF4A}" destId="{5590D14D-957C-4B2F-BD77-3C6CB28A56BE}" srcOrd="0" destOrd="0" presId="urn:microsoft.com/office/officeart/2009/layout/CircleArrowProcess"/>
    <dgm:cxn modelId="{1F62F1A5-D1E1-554E-996D-D07CA49050EA}" type="presOf" srcId="{0C51BBC3-0538-434E-B469-6BC57AB02DCE}" destId="{936B9F89-7889-4749-82BF-5315BD05EF26}" srcOrd="0" destOrd="0" presId="urn:microsoft.com/office/officeart/2009/layout/CircleArrowProcess"/>
    <dgm:cxn modelId="{CFF4D9AF-6512-42DB-B0DE-CEE6E4ED05CC}" type="presOf" srcId="{38532A1E-920E-4618-BFED-3E29CE81F086}" destId="{BA091BB5-7F82-4D79-94B7-D407C7E2A8EA}" srcOrd="0" destOrd="1" presId="urn:microsoft.com/office/officeart/2009/layout/CircleArrowProcess"/>
    <dgm:cxn modelId="{9CEEF4B5-F4CB-4BF1-98F4-D94DC333021E}" srcId="{41C41AA7-2DD3-4396-B8B3-00F991F19800}" destId="{4869CDE4-1855-42B8-B827-4D2F1E939336}" srcOrd="2" destOrd="0" parTransId="{2CDD85AE-917E-485F-AED2-56B5F35219A7}" sibTransId="{EC0FC1A4-8F50-44DB-99B8-5C65DD685F6C}"/>
    <dgm:cxn modelId="{E05781B8-25F8-4217-9BA5-5F61E714298D}" type="presOf" srcId="{AB19CA4A-328A-424C-8D09-69F27FD32E7F}" destId="{E690700B-4013-49E2-A1CC-01DB21233BB3}" srcOrd="0" destOrd="0" presId="urn:microsoft.com/office/officeart/2009/layout/CircleArrowProcess"/>
    <dgm:cxn modelId="{BB3864BA-0834-443F-8C50-B100BE074046}" type="presOf" srcId="{41C41AA7-2DD3-4396-B8B3-00F991F19800}" destId="{217FB8CA-0A98-4532-B622-DDBD28077B68}" srcOrd="0" destOrd="0" presId="urn:microsoft.com/office/officeart/2009/layout/CircleArrowProcess"/>
    <dgm:cxn modelId="{4A0472BF-D037-40B1-9C3C-BD0A87A52343}" type="presOf" srcId="{4869CDE4-1855-42B8-B827-4D2F1E939336}" destId="{87710716-55FB-4A7F-BC04-9656713757E7}" srcOrd="0" destOrd="0" presId="urn:microsoft.com/office/officeart/2009/layout/CircleArrowProcess"/>
    <dgm:cxn modelId="{9C7611C9-B3C7-4C2E-B0A8-88F8D2447998}" type="presOf" srcId="{95777EAF-B923-460D-999F-8D2B69B38A23}" destId="{BA091BB5-7F82-4D79-94B7-D407C7E2A8EA}" srcOrd="0" destOrd="0" presId="urn:microsoft.com/office/officeart/2009/layout/CircleArrowProcess"/>
    <dgm:cxn modelId="{EC049CDA-AFAC-4667-AAB5-285DECCC9C2E}" type="presOf" srcId="{0245A942-28C1-4277-954C-E0A190902D3E}" destId="{5590D14D-957C-4B2F-BD77-3C6CB28A56BE}" srcOrd="0" destOrd="1" presId="urn:microsoft.com/office/officeart/2009/layout/CircleArrowProcess"/>
    <dgm:cxn modelId="{C9C08BDC-B3FE-944E-8576-F13DB640B26F}" type="presOf" srcId="{AB5D6221-1B0B-4AC6-9EF8-A0C7A90C0E93}" destId="{02CD38E1-4712-4F79-BF2B-BFE95129C757}" srcOrd="0" destOrd="2" presId="urn:microsoft.com/office/officeart/2009/layout/CircleArrowProcess"/>
    <dgm:cxn modelId="{E3101CDF-99B8-4326-AC97-C373323CA803}" srcId="{4869CDE4-1855-42B8-B827-4D2F1E939336}" destId="{6043C9BB-0418-462D-9718-7A2A4259447C}" srcOrd="1" destOrd="0" parTransId="{8A27A93C-4771-49C9-A878-0C90A7F3D448}" sibTransId="{099AEF92-55E8-4F9E-86FF-0AE635A27CFF}"/>
    <dgm:cxn modelId="{DB1AAFE7-EF10-438A-BE45-9A5BEA48A152}" srcId="{41C41AA7-2DD3-4396-B8B3-00F991F19800}" destId="{AB19CA4A-328A-424C-8D09-69F27FD32E7F}" srcOrd="1" destOrd="0" parTransId="{BE3BB629-7985-4DD6-B7DB-3761E4AD462C}" sibTransId="{6223FFFB-90EE-44B4-B48C-27A52820BD6E}"/>
    <dgm:cxn modelId="{939163EE-7833-4BB8-8A80-368EE6A865F9}" srcId="{7A411BA7-B2F7-4125-B227-DC62CAD5152E}" destId="{FF009D1C-04B0-4A94-8F73-3643147ACF4A}" srcOrd="0" destOrd="0" parTransId="{1A16DE54-088B-4ADD-B52C-89466484A06A}" sibTransId="{EEED15A0-2EAD-4228-9826-0CBD0BA208E9}"/>
    <dgm:cxn modelId="{1668CEFA-4569-4EF5-AC9D-181588AC2D1D}" srcId="{0C51BBC3-0538-434E-B469-6BC57AB02DCE}" destId="{AB5D6221-1B0B-4AC6-9EF8-A0C7A90C0E93}" srcOrd="2" destOrd="0" parTransId="{CCD76FBA-1B6B-4444-A4DC-3A804228A353}" sibTransId="{B28CFC3E-EA6B-464E-A733-F11E692D86E7}"/>
    <dgm:cxn modelId="{693420CA-17C8-421D-8E3A-13629572098B}" type="presParOf" srcId="{217FB8CA-0A98-4532-B622-DDBD28077B68}" destId="{1582D5AA-4838-46FF-9C6B-4BF130E50357}" srcOrd="0" destOrd="0" presId="urn:microsoft.com/office/officeart/2009/layout/CircleArrowProcess"/>
    <dgm:cxn modelId="{D53A6ADD-21E5-49EF-A8C9-7D6B66803FB6}" type="presParOf" srcId="{1582D5AA-4838-46FF-9C6B-4BF130E50357}" destId="{9B16D9A8-091B-4B4D-A301-9C0DA0BAACDA}" srcOrd="0" destOrd="0" presId="urn:microsoft.com/office/officeart/2009/layout/CircleArrowProcess"/>
    <dgm:cxn modelId="{A4F0406F-22A6-4FCE-B94A-2CC33794A86A}" type="presParOf" srcId="{217FB8CA-0A98-4532-B622-DDBD28077B68}" destId="{5590D14D-957C-4B2F-BD77-3C6CB28A56BE}" srcOrd="1" destOrd="0" presId="urn:microsoft.com/office/officeart/2009/layout/CircleArrowProcess"/>
    <dgm:cxn modelId="{86CA6386-EE41-45C7-A369-7495685BFBA2}" type="presParOf" srcId="{217FB8CA-0A98-4532-B622-DDBD28077B68}" destId="{027EB166-8595-48E8-9885-93C6C1B8385A}" srcOrd="2" destOrd="0" presId="urn:microsoft.com/office/officeart/2009/layout/CircleArrowProcess"/>
    <dgm:cxn modelId="{9C033114-F6B5-44E5-A86F-1EA2D20E8D37}" type="presParOf" srcId="{217FB8CA-0A98-4532-B622-DDBD28077B68}" destId="{D04A38C4-25D5-4552-8C71-9AA60624477E}" srcOrd="3" destOrd="0" presId="urn:microsoft.com/office/officeart/2009/layout/CircleArrowProcess"/>
    <dgm:cxn modelId="{C64D57DF-2B01-44E4-BEAF-3CEC7CF98335}" type="presParOf" srcId="{D04A38C4-25D5-4552-8C71-9AA60624477E}" destId="{62632E44-DE38-4438-89DB-D14853832AAC}" srcOrd="0" destOrd="0" presId="urn:microsoft.com/office/officeart/2009/layout/CircleArrowProcess"/>
    <dgm:cxn modelId="{089AB2E6-0FE7-4D79-AE72-E13D1DBAB246}" type="presParOf" srcId="{217FB8CA-0A98-4532-B622-DDBD28077B68}" destId="{BA091BB5-7F82-4D79-94B7-D407C7E2A8EA}" srcOrd="4" destOrd="0" presId="urn:microsoft.com/office/officeart/2009/layout/CircleArrowProcess"/>
    <dgm:cxn modelId="{C1B19A58-89CA-494E-9B95-263B6C30941E}" type="presParOf" srcId="{217FB8CA-0A98-4532-B622-DDBD28077B68}" destId="{E690700B-4013-49E2-A1CC-01DB21233BB3}" srcOrd="5" destOrd="0" presId="urn:microsoft.com/office/officeart/2009/layout/CircleArrowProcess"/>
    <dgm:cxn modelId="{E05D867D-75E6-48AA-A062-D63698AE725E}" type="presParOf" srcId="{217FB8CA-0A98-4532-B622-DDBD28077B68}" destId="{83EBCAA4-2E85-445F-AD0E-CA52E55BCF9E}" srcOrd="6" destOrd="0" presId="urn:microsoft.com/office/officeart/2009/layout/CircleArrowProcess"/>
    <dgm:cxn modelId="{CFCE6921-9D48-4802-992F-1B0E266C6961}" type="presParOf" srcId="{83EBCAA4-2E85-445F-AD0E-CA52E55BCF9E}" destId="{9B10CD8D-D58D-49A6-81B6-F41CC42BD45A}" srcOrd="0" destOrd="0" presId="urn:microsoft.com/office/officeart/2009/layout/CircleArrowProcess"/>
    <dgm:cxn modelId="{87D888CF-0226-B849-8C66-5B91D6828FDA}" type="presParOf" srcId="{217FB8CA-0A98-4532-B622-DDBD28077B68}" destId="{9A1B536A-8206-4A83-ACEB-58209683F9A8}" srcOrd="7" destOrd="0" presId="urn:microsoft.com/office/officeart/2009/layout/CircleArrowProcess"/>
    <dgm:cxn modelId="{8D0D901C-D33F-4BA6-9FAC-6E2121C4C3EB}" type="presParOf" srcId="{217FB8CA-0A98-4532-B622-DDBD28077B68}" destId="{87710716-55FB-4A7F-BC04-9656713757E7}" srcOrd="8" destOrd="0" presId="urn:microsoft.com/office/officeart/2009/layout/CircleArrowProcess"/>
    <dgm:cxn modelId="{93CBF0F8-FFD5-2F4C-8A24-F2E166447D19}" type="presParOf" srcId="{217FB8CA-0A98-4532-B622-DDBD28077B68}" destId="{902BF4C6-87BC-4768-88D6-0171371BEF47}" srcOrd="9" destOrd="0" presId="urn:microsoft.com/office/officeart/2009/layout/CircleArrowProcess"/>
    <dgm:cxn modelId="{018A94EA-CE86-F447-805A-50DEF9C1FA25}" type="presParOf" srcId="{902BF4C6-87BC-4768-88D6-0171371BEF47}" destId="{6397120B-A676-48FD-9F39-A8EF6D746537}" srcOrd="0" destOrd="0" presId="urn:microsoft.com/office/officeart/2009/layout/CircleArrowProcess"/>
    <dgm:cxn modelId="{E0C02BBC-AE84-C94D-8BD1-6E4A704BA5EE}" type="presParOf" srcId="{217FB8CA-0A98-4532-B622-DDBD28077B68}" destId="{02CD38E1-4712-4F79-BF2B-BFE95129C757}" srcOrd="10" destOrd="0" presId="urn:microsoft.com/office/officeart/2009/layout/CircleArrowProcess"/>
    <dgm:cxn modelId="{37ABC740-A8D7-C64A-B15A-3E47FCC8DD4E}" type="presParOf" srcId="{217FB8CA-0A98-4532-B622-DDBD28077B68}" destId="{936B9F89-7889-4749-82BF-5315BD05EF26}" srcOrd="11"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A433DD2-DA0D-40CF-825B-247820F3ADC2}" type="doc">
      <dgm:prSet loTypeId="urn:microsoft.com/office/officeart/2005/8/layout/hList6" loCatId="list" qsTypeId="urn:microsoft.com/office/officeart/2005/8/quickstyle/simple1" qsCatId="simple" csTypeId="urn:microsoft.com/office/officeart/2005/8/colors/colorful1" csCatId="colorful" phldr="1"/>
      <dgm:spPr/>
      <dgm:t>
        <a:bodyPr/>
        <a:lstStyle/>
        <a:p>
          <a:endParaRPr lang="en-US"/>
        </a:p>
      </dgm:t>
    </dgm:pt>
    <dgm:pt modelId="{D34D12E0-4AB1-48C9-919F-1B6612230C21}">
      <dgm:prSet phldrT="[Text]" custT="1"/>
      <dgm:spPr/>
      <dgm:t>
        <a:bodyPr/>
        <a:lstStyle/>
        <a:p>
          <a:r>
            <a:rPr lang="en-US" sz="3200"/>
            <a:t>EI Basics</a:t>
          </a:r>
        </a:p>
      </dgm:t>
    </dgm:pt>
    <dgm:pt modelId="{6AA135E7-7F0F-4ACE-AAA1-887AFA07573B}" type="parTrans" cxnId="{14E92258-C79F-4594-B8C2-2B93C1BA9C9A}">
      <dgm:prSet/>
      <dgm:spPr/>
      <dgm:t>
        <a:bodyPr/>
        <a:lstStyle/>
        <a:p>
          <a:endParaRPr lang="en-US"/>
        </a:p>
      </dgm:t>
    </dgm:pt>
    <dgm:pt modelId="{5F097340-486E-46A9-B0FA-FD8D2DA49CA1}" type="sibTrans" cxnId="{14E92258-C79F-4594-B8C2-2B93C1BA9C9A}">
      <dgm:prSet/>
      <dgm:spPr/>
      <dgm:t>
        <a:bodyPr/>
        <a:lstStyle/>
        <a:p>
          <a:endParaRPr lang="en-US"/>
        </a:p>
      </dgm:t>
    </dgm:pt>
    <dgm:pt modelId="{B2BA31E3-7F51-4ED9-85B3-80D7ED1391D6}">
      <dgm:prSet phldrT="[Text]" custT="1"/>
      <dgm:spPr/>
      <dgm:t>
        <a:bodyPr/>
        <a:lstStyle/>
        <a:p>
          <a:r>
            <a:rPr lang="en-US" sz="2400"/>
            <a:t>Expectations</a:t>
          </a:r>
        </a:p>
      </dgm:t>
    </dgm:pt>
    <dgm:pt modelId="{FE99ABF8-4038-4302-8CF2-4829B8F6B8FE}" type="parTrans" cxnId="{693727B4-964A-41E2-95B0-C02F907F543E}">
      <dgm:prSet/>
      <dgm:spPr/>
      <dgm:t>
        <a:bodyPr/>
        <a:lstStyle/>
        <a:p>
          <a:endParaRPr lang="en-US"/>
        </a:p>
      </dgm:t>
    </dgm:pt>
    <dgm:pt modelId="{08E8420D-DD09-488F-B0E0-7A97F3D5DD6A}" type="sibTrans" cxnId="{693727B4-964A-41E2-95B0-C02F907F543E}">
      <dgm:prSet/>
      <dgm:spPr/>
      <dgm:t>
        <a:bodyPr/>
        <a:lstStyle/>
        <a:p>
          <a:endParaRPr lang="en-US"/>
        </a:p>
      </dgm:t>
    </dgm:pt>
    <dgm:pt modelId="{92AD458C-BDA6-418A-92D5-B030135A9184}">
      <dgm:prSet phldrT="[Text]" custT="1"/>
      <dgm:spPr/>
      <dgm:t>
        <a:bodyPr/>
        <a:lstStyle/>
        <a:p>
          <a:r>
            <a:rPr lang="en-US" sz="3200"/>
            <a:t>Client Basics</a:t>
          </a:r>
        </a:p>
      </dgm:t>
    </dgm:pt>
    <dgm:pt modelId="{069B38C7-BD4B-4495-A60C-AE4DFAE6A0DF}" type="parTrans" cxnId="{D10A7634-9E30-489C-8860-78DFDCA71B68}">
      <dgm:prSet/>
      <dgm:spPr/>
      <dgm:t>
        <a:bodyPr/>
        <a:lstStyle/>
        <a:p>
          <a:endParaRPr lang="en-US"/>
        </a:p>
      </dgm:t>
    </dgm:pt>
    <dgm:pt modelId="{76F1BD78-CE14-4D65-8C38-3C886C9C2BEB}" type="sibTrans" cxnId="{D10A7634-9E30-489C-8860-78DFDCA71B68}">
      <dgm:prSet/>
      <dgm:spPr/>
      <dgm:t>
        <a:bodyPr/>
        <a:lstStyle/>
        <a:p>
          <a:endParaRPr lang="en-US"/>
        </a:p>
      </dgm:t>
    </dgm:pt>
    <dgm:pt modelId="{70311C9F-A4BE-4EA5-884D-E942F630F62E}">
      <dgm:prSet phldrT="[Text]" custT="1"/>
      <dgm:spPr/>
      <dgm:t>
        <a:bodyPr/>
        <a:lstStyle/>
        <a:p>
          <a:r>
            <a:rPr lang="en-US" sz="2400"/>
            <a:t>Greetings</a:t>
          </a:r>
        </a:p>
      </dgm:t>
    </dgm:pt>
    <dgm:pt modelId="{EAC75A0D-9F5C-4FF5-8A5A-AD11CE8F6F9B}" type="parTrans" cxnId="{E480D036-1601-4770-A022-B20BCB3B6F1E}">
      <dgm:prSet/>
      <dgm:spPr/>
      <dgm:t>
        <a:bodyPr/>
        <a:lstStyle/>
        <a:p>
          <a:endParaRPr lang="en-US"/>
        </a:p>
      </dgm:t>
    </dgm:pt>
    <dgm:pt modelId="{90CAFF10-7B47-4C72-8625-A24F3AEE69E2}" type="sibTrans" cxnId="{E480D036-1601-4770-A022-B20BCB3B6F1E}">
      <dgm:prSet/>
      <dgm:spPr/>
      <dgm:t>
        <a:bodyPr/>
        <a:lstStyle/>
        <a:p>
          <a:endParaRPr lang="en-US"/>
        </a:p>
      </dgm:t>
    </dgm:pt>
    <dgm:pt modelId="{627F8246-0485-461D-834E-50659978A986}">
      <dgm:prSet phldrT="[Text]" custT="1"/>
      <dgm:spPr/>
      <dgm:t>
        <a:bodyPr/>
        <a:lstStyle/>
        <a:p>
          <a:r>
            <a:rPr lang="en-US" sz="2400"/>
            <a:t>Escalations</a:t>
          </a:r>
        </a:p>
      </dgm:t>
    </dgm:pt>
    <dgm:pt modelId="{72B8CD9D-7041-4D0A-953B-0D28D71992BA}" type="parTrans" cxnId="{9035E711-45CE-466E-B018-9EFF51C606DC}">
      <dgm:prSet/>
      <dgm:spPr/>
      <dgm:t>
        <a:bodyPr/>
        <a:lstStyle/>
        <a:p>
          <a:endParaRPr lang="en-US"/>
        </a:p>
      </dgm:t>
    </dgm:pt>
    <dgm:pt modelId="{8F06A517-9732-47C7-B1F9-323DF5E983A3}" type="sibTrans" cxnId="{9035E711-45CE-466E-B018-9EFF51C606DC}">
      <dgm:prSet/>
      <dgm:spPr/>
      <dgm:t>
        <a:bodyPr/>
        <a:lstStyle/>
        <a:p>
          <a:endParaRPr lang="en-US"/>
        </a:p>
      </dgm:t>
    </dgm:pt>
    <dgm:pt modelId="{FFD3439E-570C-4D8A-892F-9C58068D7305}">
      <dgm:prSet phldrT="[Text]" custT="1"/>
      <dgm:spPr/>
      <dgm:t>
        <a:bodyPr/>
        <a:lstStyle/>
        <a:p>
          <a:r>
            <a:rPr lang="en-US" sz="3200"/>
            <a:t>Client Specifics</a:t>
          </a:r>
        </a:p>
      </dgm:t>
    </dgm:pt>
    <dgm:pt modelId="{E052CBBB-41BD-4F53-961A-E35723296D3C}" type="parTrans" cxnId="{568A64F7-0F54-46FE-BD8D-531EA058BB03}">
      <dgm:prSet/>
      <dgm:spPr/>
      <dgm:t>
        <a:bodyPr/>
        <a:lstStyle/>
        <a:p>
          <a:endParaRPr lang="en-US"/>
        </a:p>
      </dgm:t>
    </dgm:pt>
    <dgm:pt modelId="{344ABDD2-7698-483B-87C5-50D2C6A7E438}" type="sibTrans" cxnId="{568A64F7-0F54-46FE-BD8D-531EA058BB03}">
      <dgm:prSet/>
      <dgm:spPr/>
      <dgm:t>
        <a:bodyPr/>
        <a:lstStyle/>
        <a:p>
          <a:endParaRPr lang="en-US"/>
        </a:p>
      </dgm:t>
    </dgm:pt>
    <dgm:pt modelId="{E073C5A4-2C30-472A-973B-E6A315D3E7BD}">
      <dgm:prSet phldrT="[Text]" custT="1"/>
      <dgm:spPr/>
      <dgm:t>
        <a:bodyPr/>
        <a:lstStyle/>
        <a:p>
          <a:r>
            <a:rPr lang="en-US" sz="2400"/>
            <a:t>Applications</a:t>
          </a:r>
        </a:p>
      </dgm:t>
    </dgm:pt>
    <dgm:pt modelId="{835BE3A8-2BAF-451B-A117-B509B3424DD3}" type="parTrans" cxnId="{1B42D910-93CB-438C-8838-A88DBC5FAE36}">
      <dgm:prSet/>
      <dgm:spPr/>
      <dgm:t>
        <a:bodyPr/>
        <a:lstStyle/>
        <a:p>
          <a:endParaRPr lang="en-US"/>
        </a:p>
      </dgm:t>
    </dgm:pt>
    <dgm:pt modelId="{B0C90879-FAC6-4BB0-88CB-484BA402890F}" type="sibTrans" cxnId="{1B42D910-93CB-438C-8838-A88DBC5FAE36}">
      <dgm:prSet/>
      <dgm:spPr/>
      <dgm:t>
        <a:bodyPr/>
        <a:lstStyle/>
        <a:p>
          <a:endParaRPr lang="en-US"/>
        </a:p>
      </dgm:t>
    </dgm:pt>
    <dgm:pt modelId="{6C687412-F5A1-4AC2-8B54-29BCB6516897}">
      <dgm:prSet phldrT="[Text]" custT="1"/>
      <dgm:spPr/>
      <dgm:t>
        <a:bodyPr/>
        <a:lstStyle/>
        <a:p>
          <a:r>
            <a:rPr lang="en-US" sz="2400"/>
            <a:t>Major Incident</a:t>
          </a:r>
        </a:p>
      </dgm:t>
    </dgm:pt>
    <dgm:pt modelId="{12967488-EDA7-4524-87A6-68FD68B7D0C4}" type="parTrans" cxnId="{5406D016-620D-485F-BFB7-31758FC7A7CD}">
      <dgm:prSet/>
      <dgm:spPr/>
      <dgm:t>
        <a:bodyPr/>
        <a:lstStyle/>
        <a:p>
          <a:endParaRPr lang="en-US"/>
        </a:p>
      </dgm:t>
    </dgm:pt>
    <dgm:pt modelId="{37EE2733-4406-4E73-A1CC-9F187CDFEE7D}" type="sibTrans" cxnId="{5406D016-620D-485F-BFB7-31758FC7A7CD}">
      <dgm:prSet/>
      <dgm:spPr/>
      <dgm:t>
        <a:bodyPr/>
        <a:lstStyle/>
        <a:p>
          <a:endParaRPr lang="en-US"/>
        </a:p>
      </dgm:t>
    </dgm:pt>
    <dgm:pt modelId="{82F7F386-3586-4AF0-82E4-5AA8945F4B3F}">
      <dgm:prSet phldrT="[Text]" custT="1"/>
      <dgm:spPr/>
      <dgm:t>
        <a:bodyPr/>
        <a:lstStyle/>
        <a:p>
          <a:r>
            <a:rPr lang="en-US" sz="2400"/>
            <a:t>Phones</a:t>
          </a:r>
        </a:p>
      </dgm:t>
    </dgm:pt>
    <dgm:pt modelId="{4A4A5159-8E02-4D08-99DC-BACAEF373132}" type="parTrans" cxnId="{23AD5F6D-B2D4-4D39-B7B8-2830BBD499B4}">
      <dgm:prSet/>
      <dgm:spPr/>
      <dgm:t>
        <a:bodyPr/>
        <a:lstStyle/>
        <a:p>
          <a:endParaRPr lang="en-US"/>
        </a:p>
      </dgm:t>
    </dgm:pt>
    <dgm:pt modelId="{889ABFB2-EAEE-4949-8C82-475C1918FC2C}" type="sibTrans" cxnId="{23AD5F6D-B2D4-4D39-B7B8-2830BBD499B4}">
      <dgm:prSet/>
      <dgm:spPr/>
      <dgm:t>
        <a:bodyPr/>
        <a:lstStyle/>
        <a:p>
          <a:endParaRPr lang="en-US"/>
        </a:p>
      </dgm:t>
    </dgm:pt>
    <dgm:pt modelId="{D04DBBC4-43FF-403D-BBEE-4B8EED6FA079}">
      <dgm:prSet phldrT="[Text]" custT="1"/>
      <dgm:spPr/>
      <dgm:t>
        <a:bodyPr/>
        <a:lstStyle/>
        <a:p>
          <a:r>
            <a:rPr lang="en-US" sz="2400"/>
            <a:t>Account</a:t>
          </a:r>
        </a:p>
      </dgm:t>
    </dgm:pt>
    <dgm:pt modelId="{1F883E0D-26B3-4C1F-BD2E-FC7DF69B7BE1}" type="parTrans" cxnId="{883983FB-39E8-4265-ADBB-CF9A0F623DA4}">
      <dgm:prSet/>
      <dgm:spPr/>
      <dgm:t>
        <a:bodyPr/>
        <a:lstStyle/>
        <a:p>
          <a:endParaRPr lang="en-US"/>
        </a:p>
      </dgm:t>
    </dgm:pt>
    <dgm:pt modelId="{A9439F16-8356-4AB8-9C37-024BF337DB54}" type="sibTrans" cxnId="{883983FB-39E8-4265-ADBB-CF9A0F623DA4}">
      <dgm:prSet/>
      <dgm:spPr/>
      <dgm:t>
        <a:bodyPr/>
        <a:lstStyle/>
        <a:p>
          <a:endParaRPr lang="en-US"/>
        </a:p>
      </dgm:t>
    </dgm:pt>
    <dgm:pt modelId="{75DE23A3-A19C-430A-B4A5-6753D49BAE4E}">
      <dgm:prSet phldrT="[Text]" custT="1"/>
      <dgm:spPr/>
      <dgm:t>
        <a:bodyPr/>
        <a:lstStyle/>
        <a:p>
          <a:r>
            <a:rPr lang="en-US" sz="2400"/>
            <a:t>Knowledge</a:t>
          </a:r>
        </a:p>
      </dgm:t>
    </dgm:pt>
    <dgm:pt modelId="{9C68BCD6-F1F4-46F7-9550-28044AF38D8B}" type="parTrans" cxnId="{80FF2993-C7F2-4E14-8DCA-651935DC4137}">
      <dgm:prSet/>
      <dgm:spPr/>
      <dgm:t>
        <a:bodyPr/>
        <a:lstStyle/>
        <a:p>
          <a:endParaRPr lang="en-US"/>
        </a:p>
      </dgm:t>
    </dgm:pt>
    <dgm:pt modelId="{DBEBFF9B-2E57-4028-A271-C15852B67539}" type="sibTrans" cxnId="{80FF2993-C7F2-4E14-8DCA-651935DC4137}">
      <dgm:prSet/>
      <dgm:spPr/>
      <dgm:t>
        <a:bodyPr/>
        <a:lstStyle/>
        <a:p>
          <a:endParaRPr lang="en-US"/>
        </a:p>
      </dgm:t>
    </dgm:pt>
    <dgm:pt modelId="{08173424-CB68-4FDE-89D9-E432FC6A2C59}">
      <dgm:prSet phldrT="[Text]" custT="1"/>
      <dgm:spPr/>
      <dgm:t>
        <a:bodyPr/>
        <a:lstStyle/>
        <a:p>
          <a:r>
            <a:rPr lang="en-US" sz="2400"/>
            <a:t>HR Services</a:t>
          </a:r>
        </a:p>
      </dgm:t>
    </dgm:pt>
    <dgm:pt modelId="{BE328E80-26E1-4BA3-9EC9-DAE55F78EA59}" type="parTrans" cxnId="{5A723B91-3364-4B85-B1A2-0E657013E207}">
      <dgm:prSet/>
      <dgm:spPr/>
      <dgm:t>
        <a:bodyPr/>
        <a:lstStyle/>
        <a:p>
          <a:endParaRPr lang="en-US"/>
        </a:p>
      </dgm:t>
    </dgm:pt>
    <dgm:pt modelId="{B13FEDCF-2B7A-4710-99EB-11F57767E67B}" type="sibTrans" cxnId="{5A723B91-3364-4B85-B1A2-0E657013E207}">
      <dgm:prSet/>
      <dgm:spPr/>
      <dgm:t>
        <a:bodyPr/>
        <a:lstStyle/>
        <a:p>
          <a:endParaRPr lang="en-US"/>
        </a:p>
      </dgm:t>
    </dgm:pt>
    <dgm:pt modelId="{4B1C66A4-3462-44C2-B89B-F73D39A7A721}">
      <dgm:prSet phldrT="[Text]" custT="1"/>
      <dgm:spPr/>
      <dgm:t>
        <a:bodyPr/>
        <a:lstStyle/>
        <a:p>
          <a:r>
            <a:rPr lang="en-US" sz="2400"/>
            <a:t>Knowledge</a:t>
          </a:r>
        </a:p>
      </dgm:t>
    </dgm:pt>
    <dgm:pt modelId="{53361C0B-CD4A-4776-B5E4-10DC829A3F65}" type="parTrans" cxnId="{22E1AB83-283A-44D5-9156-27D84EC13D9C}">
      <dgm:prSet/>
      <dgm:spPr/>
      <dgm:t>
        <a:bodyPr/>
        <a:lstStyle/>
        <a:p>
          <a:endParaRPr lang="en-US"/>
        </a:p>
      </dgm:t>
    </dgm:pt>
    <dgm:pt modelId="{F2999124-BC18-4CC8-86BF-E98A14E70948}" type="sibTrans" cxnId="{22E1AB83-283A-44D5-9156-27D84EC13D9C}">
      <dgm:prSet/>
      <dgm:spPr/>
      <dgm:t>
        <a:bodyPr/>
        <a:lstStyle/>
        <a:p>
          <a:endParaRPr lang="en-US"/>
        </a:p>
      </dgm:t>
    </dgm:pt>
    <dgm:pt modelId="{F9C1FA2F-4E4B-4304-AB72-BB9B1F02D5C4}">
      <dgm:prSet phldrT="[Text]" custT="1"/>
      <dgm:spPr/>
      <dgm:t>
        <a:bodyPr/>
        <a:lstStyle/>
        <a:p>
          <a:r>
            <a:rPr lang="en-US" sz="2400"/>
            <a:t>Communication</a:t>
          </a:r>
        </a:p>
      </dgm:t>
    </dgm:pt>
    <dgm:pt modelId="{22D854C8-3BEA-49A6-AF50-8A615A7B45B2}" type="parTrans" cxnId="{37D1BF0B-6766-4B71-92BF-24AE840CB944}">
      <dgm:prSet/>
      <dgm:spPr/>
      <dgm:t>
        <a:bodyPr/>
        <a:lstStyle/>
        <a:p>
          <a:endParaRPr lang="en-US"/>
        </a:p>
      </dgm:t>
    </dgm:pt>
    <dgm:pt modelId="{67739E8F-3D28-4400-B126-193F1DA41540}" type="sibTrans" cxnId="{37D1BF0B-6766-4B71-92BF-24AE840CB944}">
      <dgm:prSet/>
      <dgm:spPr/>
      <dgm:t>
        <a:bodyPr/>
        <a:lstStyle/>
        <a:p>
          <a:endParaRPr lang="en-US"/>
        </a:p>
      </dgm:t>
    </dgm:pt>
    <dgm:pt modelId="{B8B605C4-C3AE-44FF-A310-428D8592E2D7}">
      <dgm:prSet phldrT="[Text]" custT="1"/>
      <dgm:spPr/>
      <dgm:t>
        <a:bodyPr/>
        <a:lstStyle/>
        <a:p>
          <a:r>
            <a:rPr lang="en-US" sz="2400"/>
            <a:t>Ticket drivers</a:t>
          </a:r>
        </a:p>
      </dgm:t>
    </dgm:pt>
    <dgm:pt modelId="{755AD389-1F67-4680-8E33-87DD6DEC93EE}" type="parTrans" cxnId="{83B67586-266C-4B06-B916-E60160051029}">
      <dgm:prSet/>
      <dgm:spPr/>
      <dgm:t>
        <a:bodyPr/>
        <a:lstStyle/>
        <a:p>
          <a:endParaRPr lang="en-US"/>
        </a:p>
      </dgm:t>
    </dgm:pt>
    <dgm:pt modelId="{92A3F537-83BE-4FFC-9D4F-C46BD9578FC5}" type="sibTrans" cxnId="{83B67586-266C-4B06-B916-E60160051029}">
      <dgm:prSet/>
      <dgm:spPr/>
      <dgm:t>
        <a:bodyPr/>
        <a:lstStyle/>
        <a:p>
          <a:endParaRPr lang="en-US"/>
        </a:p>
      </dgm:t>
    </dgm:pt>
    <dgm:pt modelId="{81C0A256-E6B2-4F0D-9669-4FCE3D5F34A9}">
      <dgm:prSet phldrT="[Text]" custT="1"/>
      <dgm:spPr/>
      <dgm:t>
        <a:bodyPr/>
        <a:lstStyle/>
        <a:p>
          <a:r>
            <a:rPr lang="en-US" sz="2400"/>
            <a:t>Tickets</a:t>
          </a:r>
        </a:p>
      </dgm:t>
    </dgm:pt>
    <dgm:pt modelId="{F91D8888-CEE2-440A-9C33-29D5D29E3A55}" type="parTrans" cxnId="{04FBB32B-1615-4954-A31B-A43F53174C0B}">
      <dgm:prSet/>
      <dgm:spPr/>
      <dgm:t>
        <a:bodyPr/>
        <a:lstStyle/>
        <a:p>
          <a:endParaRPr lang="en-US"/>
        </a:p>
      </dgm:t>
    </dgm:pt>
    <dgm:pt modelId="{AA25782C-BD9D-454F-85E7-AFEB67DE242D}" type="sibTrans" cxnId="{04FBB32B-1615-4954-A31B-A43F53174C0B}">
      <dgm:prSet/>
      <dgm:spPr/>
      <dgm:t>
        <a:bodyPr/>
        <a:lstStyle/>
        <a:p>
          <a:endParaRPr lang="en-US"/>
        </a:p>
      </dgm:t>
    </dgm:pt>
    <dgm:pt modelId="{022289BA-AED1-4CB3-9C9B-29EA96F24087}" type="pres">
      <dgm:prSet presAssocID="{DA433DD2-DA0D-40CF-825B-247820F3ADC2}" presName="Name0" presStyleCnt="0">
        <dgm:presLayoutVars>
          <dgm:dir/>
          <dgm:resizeHandles val="exact"/>
        </dgm:presLayoutVars>
      </dgm:prSet>
      <dgm:spPr/>
    </dgm:pt>
    <dgm:pt modelId="{30A41768-6502-482F-A0C3-8D1CED45CC52}" type="pres">
      <dgm:prSet presAssocID="{D34D12E0-4AB1-48C9-919F-1B6612230C21}" presName="node" presStyleLbl="node1" presStyleIdx="0" presStyleCnt="3" custScaleX="66279" custLinFactNeighborX="-25409" custLinFactNeighborY="0">
        <dgm:presLayoutVars>
          <dgm:bulletEnabled val="1"/>
        </dgm:presLayoutVars>
      </dgm:prSet>
      <dgm:spPr/>
    </dgm:pt>
    <dgm:pt modelId="{99C5C151-AC75-4915-BFEA-5BFC4647E3B6}" type="pres">
      <dgm:prSet presAssocID="{5F097340-486E-46A9-B0FA-FD8D2DA49CA1}" presName="sibTrans" presStyleCnt="0"/>
      <dgm:spPr/>
    </dgm:pt>
    <dgm:pt modelId="{DCF7D7E9-0CED-4045-A14C-2A8405A7B0C4}" type="pres">
      <dgm:prSet presAssocID="{92AD458C-BDA6-418A-92D5-B030135A9184}" presName="node" presStyleLbl="node1" presStyleIdx="1" presStyleCnt="3" custScaleX="69446" custLinFactX="-242" custLinFactNeighborX="-100000" custLinFactNeighborY="-508">
        <dgm:presLayoutVars>
          <dgm:bulletEnabled val="1"/>
        </dgm:presLayoutVars>
      </dgm:prSet>
      <dgm:spPr/>
    </dgm:pt>
    <dgm:pt modelId="{74F3069D-75E5-47D5-B2A9-8BC52C62A52E}" type="pres">
      <dgm:prSet presAssocID="{76F1BD78-CE14-4D65-8C38-3C886C9C2BEB}" presName="sibTrans" presStyleCnt="0"/>
      <dgm:spPr/>
    </dgm:pt>
    <dgm:pt modelId="{ACE6C490-377A-49C6-937D-0778FA6E7E44}" type="pres">
      <dgm:prSet presAssocID="{FFD3439E-570C-4D8A-892F-9C58068D7305}" presName="node" presStyleLbl="node1" presStyleIdx="2" presStyleCnt="3" custScaleX="77826" custLinFactX="-8859" custLinFactNeighborX="-100000">
        <dgm:presLayoutVars>
          <dgm:bulletEnabled val="1"/>
        </dgm:presLayoutVars>
      </dgm:prSet>
      <dgm:spPr/>
    </dgm:pt>
  </dgm:ptLst>
  <dgm:cxnLst>
    <dgm:cxn modelId="{37D1BF0B-6766-4B71-92BF-24AE840CB944}" srcId="{FFD3439E-570C-4D8A-892F-9C58068D7305}" destId="{F9C1FA2F-4E4B-4304-AB72-BB9B1F02D5C4}" srcOrd="0" destOrd="0" parTransId="{22D854C8-3BEA-49A6-AF50-8A615A7B45B2}" sibTransId="{67739E8F-3D28-4400-B126-193F1DA41540}"/>
    <dgm:cxn modelId="{1B42D910-93CB-438C-8838-A88DBC5FAE36}" srcId="{FFD3439E-570C-4D8A-892F-9C58068D7305}" destId="{E073C5A4-2C30-472A-973B-E6A315D3E7BD}" srcOrd="1" destOrd="0" parTransId="{835BE3A8-2BAF-451B-A117-B509B3424DD3}" sibTransId="{B0C90879-FAC6-4BB0-88CB-484BA402890F}"/>
    <dgm:cxn modelId="{9035E711-45CE-466E-B018-9EFF51C606DC}" srcId="{92AD458C-BDA6-418A-92D5-B030135A9184}" destId="{627F8246-0485-461D-834E-50659978A986}" srcOrd="2" destOrd="0" parTransId="{72B8CD9D-7041-4D0A-953B-0D28D71992BA}" sibTransId="{8F06A517-9732-47C7-B1F9-323DF5E983A3}"/>
    <dgm:cxn modelId="{5406D016-620D-485F-BFB7-31758FC7A7CD}" srcId="{FFD3439E-570C-4D8A-892F-9C58068D7305}" destId="{6C687412-F5A1-4AC2-8B54-29BCB6516897}" srcOrd="2" destOrd="0" parTransId="{12967488-EDA7-4524-87A6-68FD68B7D0C4}" sibTransId="{37EE2733-4406-4E73-A1CC-9F187CDFEE7D}"/>
    <dgm:cxn modelId="{9163E92A-1699-4B82-BDDA-C6F651D2A82F}" type="presOf" srcId="{08173424-CB68-4FDE-89D9-E432FC6A2C59}" destId="{30A41768-6502-482F-A0C3-8D1CED45CC52}" srcOrd="0" destOrd="4" presId="urn:microsoft.com/office/officeart/2005/8/layout/hList6"/>
    <dgm:cxn modelId="{04FBB32B-1615-4954-A31B-A43F53174C0B}" srcId="{92AD458C-BDA6-418A-92D5-B030135A9184}" destId="{81C0A256-E6B2-4F0D-9669-4FCE3D5F34A9}" srcOrd="1" destOrd="0" parTransId="{F91D8888-CEE2-440A-9C33-29D5D29E3A55}" sibTransId="{AA25782C-BD9D-454F-85E7-AFEB67DE242D}"/>
    <dgm:cxn modelId="{D10A7634-9E30-489C-8860-78DFDCA71B68}" srcId="{DA433DD2-DA0D-40CF-825B-247820F3ADC2}" destId="{92AD458C-BDA6-418A-92D5-B030135A9184}" srcOrd="1" destOrd="0" parTransId="{069B38C7-BD4B-4495-A60C-AE4DFAE6A0DF}" sibTransId="{76F1BD78-CE14-4D65-8C38-3C886C9C2BEB}"/>
    <dgm:cxn modelId="{E480D036-1601-4770-A022-B20BCB3B6F1E}" srcId="{92AD458C-BDA6-418A-92D5-B030135A9184}" destId="{70311C9F-A4BE-4EA5-884D-E942F630F62E}" srcOrd="0" destOrd="0" parTransId="{EAC75A0D-9F5C-4FF5-8A5A-AD11CE8F6F9B}" sibTransId="{90CAFF10-7B47-4C72-8625-A24F3AEE69E2}"/>
    <dgm:cxn modelId="{EC8F803A-64C1-4B23-94A9-8DEF9F2AD61A}" type="presOf" srcId="{81C0A256-E6B2-4F0D-9669-4FCE3D5F34A9}" destId="{DCF7D7E9-0CED-4045-A14C-2A8405A7B0C4}" srcOrd="0" destOrd="2" presId="urn:microsoft.com/office/officeart/2005/8/layout/hList6"/>
    <dgm:cxn modelId="{4399E13F-5F56-45F9-A138-F7164A830AFB}" type="presOf" srcId="{E073C5A4-2C30-472A-973B-E6A315D3E7BD}" destId="{ACE6C490-377A-49C6-937D-0778FA6E7E44}" srcOrd="0" destOrd="2" presId="urn:microsoft.com/office/officeart/2005/8/layout/hList6"/>
    <dgm:cxn modelId="{23ABB461-1C76-49B0-BB03-C48BEADB5097}" type="presOf" srcId="{B8B605C4-C3AE-44FF-A310-428D8592E2D7}" destId="{ACE6C490-377A-49C6-937D-0778FA6E7E44}" srcOrd="0" destOrd="4" presId="urn:microsoft.com/office/officeart/2005/8/layout/hList6"/>
    <dgm:cxn modelId="{D53F5642-F607-451C-BA96-CE8EA27BFB54}" type="presOf" srcId="{75DE23A3-A19C-430A-B4A5-6753D49BAE4E}" destId="{30A41768-6502-482F-A0C3-8D1CED45CC52}" srcOrd="0" destOrd="3" presId="urn:microsoft.com/office/officeart/2005/8/layout/hList6"/>
    <dgm:cxn modelId="{DB6C7F6A-2009-4FCA-A13E-8FE9577150C6}" type="presOf" srcId="{F9C1FA2F-4E4B-4304-AB72-BB9B1F02D5C4}" destId="{ACE6C490-377A-49C6-937D-0778FA6E7E44}" srcOrd="0" destOrd="1" presId="urn:microsoft.com/office/officeart/2005/8/layout/hList6"/>
    <dgm:cxn modelId="{23AD5F6D-B2D4-4D39-B7B8-2830BBD499B4}" srcId="{D34D12E0-4AB1-48C9-919F-1B6612230C21}" destId="{82F7F386-3586-4AF0-82E4-5AA8945F4B3F}" srcOrd="4" destOrd="0" parTransId="{4A4A5159-8E02-4D08-99DC-BACAEF373132}" sibTransId="{889ABFB2-EAEE-4949-8C82-475C1918FC2C}"/>
    <dgm:cxn modelId="{A9C1B374-5913-42BE-B66E-B938BC032E5E}" type="presOf" srcId="{70311C9F-A4BE-4EA5-884D-E942F630F62E}" destId="{DCF7D7E9-0CED-4045-A14C-2A8405A7B0C4}" srcOrd="0" destOrd="1" presId="urn:microsoft.com/office/officeart/2005/8/layout/hList6"/>
    <dgm:cxn modelId="{398FC577-91CF-4E40-921C-9458E6C979FB}" type="presOf" srcId="{D04DBBC4-43FF-403D-BBEE-4B8EED6FA079}" destId="{30A41768-6502-482F-A0C3-8D1CED45CC52}" srcOrd="0" destOrd="2" presId="urn:microsoft.com/office/officeart/2005/8/layout/hList6"/>
    <dgm:cxn modelId="{14E92258-C79F-4594-B8C2-2B93C1BA9C9A}" srcId="{DA433DD2-DA0D-40CF-825B-247820F3ADC2}" destId="{D34D12E0-4AB1-48C9-919F-1B6612230C21}" srcOrd="0" destOrd="0" parTransId="{6AA135E7-7F0F-4ACE-AAA1-887AFA07573B}" sibTransId="{5F097340-486E-46A9-B0FA-FD8D2DA49CA1}"/>
    <dgm:cxn modelId="{22E1AB83-283A-44D5-9156-27D84EC13D9C}" srcId="{92AD458C-BDA6-418A-92D5-B030135A9184}" destId="{4B1C66A4-3462-44C2-B89B-F73D39A7A721}" srcOrd="3" destOrd="0" parTransId="{53361C0B-CD4A-4776-B5E4-10DC829A3F65}" sibTransId="{F2999124-BC18-4CC8-86BF-E98A14E70948}"/>
    <dgm:cxn modelId="{EDDE9D85-268C-4189-A50E-32589861F7AA}" type="presOf" srcId="{DA433DD2-DA0D-40CF-825B-247820F3ADC2}" destId="{022289BA-AED1-4CB3-9C9B-29EA96F24087}" srcOrd="0" destOrd="0" presId="urn:microsoft.com/office/officeart/2005/8/layout/hList6"/>
    <dgm:cxn modelId="{83B67586-266C-4B06-B916-E60160051029}" srcId="{FFD3439E-570C-4D8A-892F-9C58068D7305}" destId="{B8B605C4-C3AE-44FF-A310-428D8592E2D7}" srcOrd="3" destOrd="0" parTransId="{755AD389-1F67-4680-8E33-87DD6DEC93EE}" sibTransId="{92A3F537-83BE-4FFC-9D4F-C46BD9578FC5}"/>
    <dgm:cxn modelId="{4CA0F98E-2B86-4CB3-BA7D-A22BA6D8FDF2}" type="presOf" srcId="{92AD458C-BDA6-418A-92D5-B030135A9184}" destId="{DCF7D7E9-0CED-4045-A14C-2A8405A7B0C4}" srcOrd="0" destOrd="0" presId="urn:microsoft.com/office/officeart/2005/8/layout/hList6"/>
    <dgm:cxn modelId="{5A723B91-3364-4B85-B1A2-0E657013E207}" srcId="{D34D12E0-4AB1-48C9-919F-1B6612230C21}" destId="{08173424-CB68-4FDE-89D9-E432FC6A2C59}" srcOrd="3" destOrd="0" parTransId="{BE328E80-26E1-4BA3-9EC9-DAE55F78EA59}" sibTransId="{B13FEDCF-2B7A-4710-99EB-11F57767E67B}"/>
    <dgm:cxn modelId="{80FF2993-C7F2-4E14-8DCA-651935DC4137}" srcId="{D34D12E0-4AB1-48C9-919F-1B6612230C21}" destId="{75DE23A3-A19C-430A-B4A5-6753D49BAE4E}" srcOrd="2" destOrd="0" parTransId="{9C68BCD6-F1F4-46F7-9550-28044AF38D8B}" sibTransId="{DBEBFF9B-2E57-4028-A271-C15852B67539}"/>
    <dgm:cxn modelId="{91B5FE9D-1595-4E3A-813C-84E0B6F4058C}" type="presOf" srcId="{4B1C66A4-3462-44C2-B89B-F73D39A7A721}" destId="{DCF7D7E9-0CED-4045-A14C-2A8405A7B0C4}" srcOrd="0" destOrd="4" presId="urn:microsoft.com/office/officeart/2005/8/layout/hList6"/>
    <dgm:cxn modelId="{FC7A70A1-1904-4F40-9FA6-990093755C22}" type="presOf" srcId="{6C687412-F5A1-4AC2-8B54-29BCB6516897}" destId="{ACE6C490-377A-49C6-937D-0778FA6E7E44}" srcOrd="0" destOrd="3" presId="urn:microsoft.com/office/officeart/2005/8/layout/hList6"/>
    <dgm:cxn modelId="{829BCEA9-0E73-4196-BB3B-96A8EE463CBD}" type="presOf" srcId="{FFD3439E-570C-4D8A-892F-9C58068D7305}" destId="{ACE6C490-377A-49C6-937D-0778FA6E7E44}" srcOrd="0" destOrd="0" presId="urn:microsoft.com/office/officeart/2005/8/layout/hList6"/>
    <dgm:cxn modelId="{693727B4-964A-41E2-95B0-C02F907F543E}" srcId="{D34D12E0-4AB1-48C9-919F-1B6612230C21}" destId="{B2BA31E3-7F51-4ED9-85B3-80D7ED1391D6}" srcOrd="0" destOrd="0" parTransId="{FE99ABF8-4038-4302-8CF2-4829B8F6B8FE}" sibTransId="{08E8420D-DD09-488F-B0E0-7A97F3D5DD6A}"/>
    <dgm:cxn modelId="{7F6FB9C9-7796-4794-9F5A-10193A48BC00}" type="presOf" srcId="{627F8246-0485-461D-834E-50659978A986}" destId="{DCF7D7E9-0CED-4045-A14C-2A8405A7B0C4}" srcOrd="0" destOrd="3" presId="urn:microsoft.com/office/officeart/2005/8/layout/hList6"/>
    <dgm:cxn modelId="{FF7D2ED1-555C-4910-9B7B-FC09D810EF15}" type="presOf" srcId="{82F7F386-3586-4AF0-82E4-5AA8945F4B3F}" destId="{30A41768-6502-482F-A0C3-8D1CED45CC52}" srcOrd="0" destOrd="5" presId="urn:microsoft.com/office/officeart/2005/8/layout/hList6"/>
    <dgm:cxn modelId="{0BFE46D2-2EFD-4525-BF40-ACC2139769EF}" type="presOf" srcId="{B2BA31E3-7F51-4ED9-85B3-80D7ED1391D6}" destId="{30A41768-6502-482F-A0C3-8D1CED45CC52}" srcOrd="0" destOrd="1" presId="urn:microsoft.com/office/officeart/2005/8/layout/hList6"/>
    <dgm:cxn modelId="{95203CD3-E215-4897-979D-8ADEAE76D797}" type="presOf" srcId="{D34D12E0-4AB1-48C9-919F-1B6612230C21}" destId="{30A41768-6502-482F-A0C3-8D1CED45CC52}" srcOrd="0" destOrd="0" presId="urn:microsoft.com/office/officeart/2005/8/layout/hList6"/>
    <dgm:cxn modelId="{568A64F7-0F54-46FE-BD8D-531EA058BB03}" srcId="{DA433DD2-DA0D-40CF-825B-247820F3ADC2}" destId="{FFD3439E-570C-4D8A-892F-9C58068D7305}" srcOrd="2" destOrd="0" parTransId="{E052CBBB-41BD-4F53-961A-E35723296D3C}" sibTransId="{344ABDD2-7698-483B-87C5-50D2C6A7E438}"/>
    <dgm:cxn modelId="{883983FB-39E8-4265-ADBB-CF9A0F623DA4}" srcId="{D34D12E0-4AB1-48C9-919F-1B6612230C21}" destId="{D04DBBC4-43FF-403D-BBEE-4B8EED6FA079}" srcOrd="1" destOrd="0" parTransId="{1F883E0D-26B3-4C1F-BD2E-FC7DF69B7BE1}" sibTransId="{A9439F16-8356-4AB8-9C37-024BF337DB54}"/>
    <dgm:cxn modelId="{70D46DC3-D885-43A2-94FA-9DF1E967A4C9}" type="presParOf" srcId="{022289BA-AED1-4CB3-9C9B-29EA96F24087}" destId="{30A41768-6502-482F-A0C3-8D1CED45CC52}" srcOrd="0" destOrd="0" presId="urn:microsoft.com/office/officeart/2005/8/layout/hList6"/>
    <dgm:cxn modelId="{5400AC62-8A04-4CE4-BD43-30D0BC4D7574}" type="presParOf" srcId="{022289BA-AED1-4CB3-9C9B-29EA96F24087}" destId="{99C5C151-AC75-4915-BFEA-5BFC4647E3B6}" srcOrd="1" destOrd="0" presId="urn:microsoft.com/office/officeart/2005/8/layout/hList6"/>
    <dgm:cxn modelId="{1E3E674E-358B-46EA-A163-4EFA8955B5CB}" type="presParOf" srcId="{022289BA-AED1-4CB3-9C9B-29EA96F24087}" destId="{DCF7D7E9-0CED-4045-A14C-2A8405A7B0C4}" srcOrd="2" destOrd="0" presId="urn:microsoft.com/office/officeart/2005/8/layout/hList6"/>
    <dgm:cxn modelId="{B2421028-9395-4A42-9D53-F54A46E91B1B}" type="presParOf" srcId="{022289BA-AED1-4CB3-9C9B-29EA96F24087}" destId="{74F3069D-75E5-47D5-B2A9-8BC52C62A52E}" srcOrd="3" destOrd="0" presId="urn:microsoft.com/office/officeart/2005/8/layout/hList6"/>
    <dgm:cxn modelId="{363518F5-F5B7-4321-8899-328E536F801D}" type="presParOf" srcId="{022289BA-AED1-4CB3-9C9B-29EA96F24087}" destId="{ACE6C490-377A-49C6-937D-0778FA6E7E44}" srcOrd="4"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8E1DFC8-7557-4D84-8DCA-F57E86977EBD}"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9DDB2F43-940C-43B0-AB11-49AB4B0D4C4B}">
      <dgm:prSet phldrT="[Text]"/>
      <dgm:spPr>
        <a:solidFill>
          <a:srgbClr val="003668"/>
        </a:solidFill>
      </dgm:spPr>
      <dgm:t>
        <a:bodyPr/>
        <a:lstStyle/>
        <a:p>
          <a:r>
            <a:rPr lang="en-US">
              <a:latin typeface="Verdana" panose="020B0604030504040204" pitchFamily="34" charset="0"/>
              <a:ea typeface="Verdana" panose="020B0604030504040204" pitchFamily="34" charset="0"/>
            </a:rPr>
            <a:t>Firewall Management</a:t>
          </a:r>
        </a:p>
      </dgm:t>
    </dgm:pt>
    <dgm:pt modelId="{D40F0766-F251-4EAD-89A8-13F475228365}" type="parTrans" cxnId="{1E86377F-3F48-4AC6-8FB2-0C2191977413}">
      <dgm:prSet/>
      <dgm:spPr/>
      <dgm:t>
        <a:bodyPr/>
        <a:lstStyle/>
        <a:p>
          <a:endParaRPr lang="en-US">
            <a:latin typeface="Verdana" panose="020B0604030504040204" pitchFamily="34" charset="0"/>
            <a:ea typeface="Verdana" panose="020B0604030504040204" pitchFamily="34" charset="0"/>
          </a:endParaRPr>
        </a:p>
      </dgm:t>
    </dgm:pt>
    <dgm:pt modelId="{1E315ED4-2979-4A4E-9A06-DE536C40200E}" type="sibTrans" cxnId="{1E86377F-3F48-4AC6-8FB2-0C2191977413}">
      <dgm:prSet/>
      <dgm:spPr>
        <a:solidFill>
          <a:srgbClr val="929598"/>
        </a:solidFill>
      </dgm:spPr>
      <dgm:t>
        <a:bodyPr/>
        <a:lstStyle/>
        <a:p>
          <a:endParaRPr lang="en-US">
            <a:latin typeface="Verdana" panose="020B0604030504040204" pitchFamily="34" charset="0"/>
            <a:ea typeface="Verdana" panose="020B0604030504040204" pitchFamily="34" charset="0"/>
          </a:endParaRPr>
        </a:p>
      </dgm:t>
    </dgm:pt>
    <dgm:pt modelId="{8C16F505-A0FD-461A-8B19-0F005F7928C8}">
      <dgm:prSet phldrT="[Text]"/>
      <dgm:spPr>
        <a:solidFill>
          <a:srgbClr val="003668"/>
        </a:solidFill>
      </dgm:spPr>
      <dgm:t>
        <a:bodyPr/>
        <a:lstStyle/>
        <a:p>
          <a:r>
            <a:rPr lang="en-US">
              <a:latin typeface="Verdana" panose="020B0604030504040204" pitchFamily="34" charset="0"/>
              <a:ea typeface="Verdana" panose="020B0604030504040204" pitchFamily="34" charset="0"/>
            </a:rPr>
            <a:t>Security Awareness Training </a:t>
          </a:r>
        </a:p>
      </dgm:t>
    </dgm:pt>
    <dgm:pt modelId="{BF634172-9005-435E-B9D0-E6E53EF12C60}" type="parTrans" cxnId="{F599AAAF-49E0-449D-83BB-CCC8D2582D4F}">
      <dgm:prSet/>
      <dgm:spPr/>
      <dgm:t>
        <a:bodyPr/>
        <a:lstStyle/>
        <a:p>
          <a:endParaRPr lang="en-US">
            <a:latin typeface="Verdana" panose="020B0604030504040204" pitchFamily="34" charset="0"/>
            <a:ea typeface="Verdana" panose="020B0604030504040204" pitchFamily="34" charset="0"/>
          </a:endParaRPr>
        </a:p>
      </dgm:t>
    </dgm:pt>
    <dgm:pt modelId="{BE8043EA-C63F-4C1D-BD2D-1D9D03A11E59}" type="sibTrans" cxnId="{F599AAAF-49E0-449D-83BB-CCC8D2582D4F}">
      <dgm:prSet/>
      <dgm:spPr>
        <a:solidFill>
          <a:srgbClr val="929598"/>
        </a:solidFill>
      </dgm:spPr>
      <dgm:t>
        <a:bodyPr/>
        <a:lstStyle/>
        <a:p>
          <a:endParaRPr lang="en-US">
            <a:latin typeface="Verdana" panose="020B0604030504040204" pitchFamily="34" charset="0"/>
            <a:ea typeface="Verdana" panose="020B0604030504040204" pitchFamily="34" charset="0"/>
          </a:endParaRPr>
        </a:p>
      </dgm:t>
    </dgm:pt>
    <dgm:pt modelId="{F2BA80DE-9887-447F-8274-EE328868335E}">
      <dgm:prSet phldrT="[Text]"/>
      <dgm:spPr>
        <a:solidFill>
          <a:srgbClr val="003668"/>
        </a:solidFill>
      </dgm:spPr>
      <dgm:t>
        <a:bodyPr/>
        <a:lstStyle/>
        <a:p>
          <a:r>
            <a:rPr lang="en-US">
              <a:latin typeface="Verdana" panose="020B0604030504040204" pitchFamily="34" charset="0"/>
              <a:ea typeface="Verdana" panose="020B0604030504040204" pitchFamily="34" charset="0"/>
            </a:rPr>
            <a:t>Incident Response</a:t>
          </a:r>
        </a:p>
      </dgm:t>
    </dgm:pt>
    <dgm:pt modelId="{1B9881BC-DA72-436B-BCE3-14D6987ED43A}" type="parTrans" cxnId="{F77412A6-5862-4F21-B0B6-51EF7AA67DBE}">
      <dgm:prSet/>
      <dgm:spPr/>
      <dgm:t>
        <a:bodyPr/>
        <a:lstStyle/>
        <a:p>
          <a:endParaRPr lang="en-US">
            <a:latin typeface="Verdana" panose="020B0604030504040204" pitchFamily="34" charset="0"/>
            <a:ea typeface="Verdana" panose="020B0604030504040204" pitchFamily="34" charset="0"/>
          </a:endParaRPr>
        </a:p>
      </dgm:t>
    </dgm:pt>
    <dgm:pt modelId="{3FFC1960-2680-419D-A59E-EAD17DF7A0C1}" type="sibTrans" cxnId="{F77412A6-5862-4F21-B0B6-51EF7AA67DBE}">
      <dgm:prSet/>
      <dgm:spPr>
        <a:solidFill>
          <a:srgbClr val="929598"/>
        </a:solidFill>
      </dgm:spPr>
      <dgm:t>
        <a:bodyPr/>
        <a:lstStyle/>
        <a:p>
          <a:endParaRPr lang="en-US">
            <a:latin typeface="Verdana" panose="020B0604030504040204" pitchFamily="34" charset="0"/>
            <a:ea typeface="Verdana" panose="020B0604030504040204" pitchFamily="34" charset="0"/>
          </a:endParaRPr>
        </a:p>
      </dgm:t>
    </dgm:pt>
    <dgm:pt modelId="{DC2E68B2-17FE-467A-8CE2-21CA07C702F6}">
      <dgm:prSet phldrT="[Text]"/>
      <dgm:spPr>
        <a:solidFill>
          <a:srgbClr val="003668"/>
        </a:solidFill>
      </dgm:spPr>
      <dgm:t>
        <a:bodyPr/>
        <a:lstStyle/>
        <a:p>
          <a:r>
            <a:rPr lang="en-US">
              <a:latin typeface="Verdana" panose="020B0604030504040204" pitchFamily="34" charset="0"/>
              <a:ea typeface="Verdana" panose="020B0604030504040204" pitchFamily="34" charset="0"/>
            </a:rPr>
            <a:t>Data Protection &amp; Backup</a:t>
          </a:r>
        </a:p>
      </dgm:t>
    </dgm:pt>
    <dgm:pt modelId="{AF18626D-2C11-41F6-A506-A242B5640B2B}" type="parTrans" cxnId="{485DBB4F-4394-47FB-B34B-BF0E4A806C8D}">
      <dgm:prSet/>
      <dgm:spPr/>
      <dgm:t>
        <a:bodyPr/>
        <a:lstStyle/>
        <a:p>
          <a:endParaRPr lang="en-US">
            <a:latin typeface="Verdana" panose="020B0604030504040204" pitchFamily="34" charset="0"/>
            <a:ea typeface="Verdana" panose="020B0604030504040204" pitchFamily="34" charset="0"/>
          </a:endParaRPr>
        </a:p>
      </dgm:t>
    </dgm:pt>
    <dgm:pt modelId="{A33A8128-3544-49D7-A68F-A34DEDF28FAF}" type="sibTrans" cxnId="{485DBB4F-4394-47FB-B34B-BF0E4A806C8D}">
      <dgm:prSet/>
      <dgm:spPr>
        <a:solidFill>
          <a:srgbClr val="929598"/>
        </a:solidFill>
      </dgm:spPr>
      <dgm:t>
        <a:bodyPr/>
        <a:lstStyle/>
        <a:p>
          <a:endParaRPr lang="en-US">
            <a:latin typeface="Verdana" panose="020B0604030504040204" pitchFamily="34" charset="0"/>
            <a:ea typeface="Verdana" panose="020B0604030504040204" pitchFamily="34" charset="0"/>
          </a:endParaRPr>
        </a:p>
      </dgm:t>
    </dgm:pt>
    <dgm:pt modelId="{AB6FE721-6A6A-4C18-94C1-56F39F71761F}">
      <dgm:prSet phldrT="[Text]"/>
      <dgm:spPr>
        <a:solidFill>
          <a:srgbClr val="003668"/>
        </a:solidFill>
      </dgm:spPr>
      <dgm:t>
        <a:bodyPr/>
        <a:lstStyle/>
        <a:p>
          <a:r>
            <a:rPr lang="en-US">
              <a:latin typeface="Verdana" panose="020B0604030504040204" pitchFamily="34" charset="0"/>
              <a:ea typeface="Verdana" panose="020B0604030504040204" pitchFamily="34" charset="0"/>
            </a:rPr>
            <a:t>Vulnerability Management</a:t>
          </a:r>
        </a:p>
      </dgm:t>
    </dgm:pt>
    <dgm:pt modelId="{F8567C30-E38C-4849-B50D-A23D483C8BE0}" type="parTrans" cxnId="{789433D9-F3DA-4E3A-A846-CE5680CCF0BA}">
      <dgm:prSet/>
      <dgm:spPr/>
      <dgm:t>
        <a:bodyPr/>
        <a:lstStyle/>
        <a:p>
          <a:endParaRPr lang="en-US">
            <a:latin typeface="Verdana" panose="020B0604030504040204" pitchFamily="34" charset="0"/>
            <a:ea typeface="Verdana" panose="020B0604030504040204" pitchFamily="34" charset="0"/>
          </a:endParaRPr>
        </a:p>
      </dgm:t>
    </dgm:pt>
    <dgm:pt modelId="{B7E0B136-8C02-405A-981F-41ECF5FC08F7}" type="sibTrans" cxnId="{789433D9-F3DA-4E3A-A846-CE5680CCF0BA}">
      <dgm:prSet/>
      <dgm:spPr>
        <a:solidFill>
          <a:srgbClr val="929598"/>
        </a:solidFill>
      </dgm:spPr>
      <dgm:t>
        <a:bodyPr/>
        <a:lstStyle/>
        <a:p>
          <a:endParaRPr lang="en-US">
            <a:latin typeface="Verdana" panose="020B0604030504040204" pitchFamily="34" charset="0"/>
            <a:ea typeface="Verdana" panose="020B0604030504040204" pitchFamily="34" charset="0"/>
          </a:endParaRPr>
        </a:p>
      </dgm:t>
    </dgm:pt>
    <dgm:pt modelId="{604191B5-8941-4A38-8A7E-AE8BB8A9EF83}">
      <dgm:prSet phldrT="[Text]"/>
      <dgm:spPr>
        <a:solidFill>
          <a:srgbClr val="003668"/>
        </a:solidFill>
      </dgm:spPr>
      <dgm:t>
        <a:bodyPr/>
        <a:lstStyle/>
        <a:p>
          <a:r>
            <a:rPr lang="en-US">
              <a:latin typeface="Verdana" panose="020B0604030504040204" pitchFamily="34" charset="0"/>
              <a:ea typeface="Verdana" panose="020B0604030504040204" pitchFamily="34" charset="0"/>
            </a:rPr>
            <a:t>Next-gen Managed EDR</a:t>
          </a:r>
        </a:p>
      </dgm:t>
    </dgm:pt>
    <dgm:pt modelId="{9ABED51B-C127-44EC-8A6A-B49993CE0E1D}" type="parTrans" cxnId="{F028DCFE-B384-4ED0-ABE6-C11FC979B4B1}">
      <dgm:prSet/>
      <dgm:spPr/>
      <dgm:t>
        <a:bodyPr/>
        <a:lstStyle/>
        <a:p>
          <a:endParaRPr lang="en-US">
            <a:latin typeface="Verdana" panose="020B0604030504040204" pitchFamily="34" charset="0"/>
            <a:ea typeface="Verdana" panose="020B0604030504040204" pitchFamily="34" charset="0"/>
          </a:endParaRPr>
        </a:p>
      </dgm:t>
    </dgm:pt>
    <dgm:pt modelId="{C4D2935A-A5AE-4368-89CB-9EAE26DAEA6C}" type="sibTrans" cxnId="{F028DCFE-B384-4ED0-ABE6-C11FC979B4B1}">
      <dgm:prSet/>
      <dgm:spPr>
        <a:solidFill>
          <a:srgbClr val="929598"/>
        </a:solidFill>
      </dgm:spPr>
      <dgm:t>
        <a:bodyPr/>
        <a:lstStyle/>
        <a:p>
          <a:endParaRPr lang="en-US">
            <a:latin typeface="Verdana" panose="020B0604030504040204" pitchFamily="34" charset="0"/>
            <a:ea typeface="Verdana" panose="020B0604030504040204" pitchFamily="34" charset="0"/>
          </a:endParaRPr>
        </a:p>
      </dgm:t>
    </dgm:pt>
    <dgm:pt modelId="{48CFD81E-75EF-42E1-A22F-980A9A9AC355}">
      <dgm:prSet phldrT="[Text]"/>
      <dgm:spPr>
        <a:solidFill>
          <a:srgbClr val="003668"/>
        </a:solidFill>
      </dgm:spPr>
      <dgm:t>
        <a:bodyPr/>
        <a:lstStyle/>
        <a:p>
          <a:r>
            <a:rPr lang="en-US">
              <a:latin typeface="Verdana" panose="020B0604030504040204" pitchFamily="34" charset="0"/>
              <a:ea typeface="Verdana" panose="020B0604030504040204" pitchFamily="34" charset="0"/>
            </a:rPr>
            <a:t>Vulnerability Research</a:t>
          </a:r>
        </a:p>
      </dgm:t>
    </dgm:pt>
    <dgm:pt modelId="{3ADD170B-B191-4EC4-92B6-3081D686CEBC}" type="parTrans" cxnId="{86D81BB8-57F1-4AD0-BCE3-E5E68D30C912}">
      <dgm:prSet/>
      <dgm:spPr/>
      <dgm:t>
        <a:bodyPr/>
        <a:lstStyle/>
        <a:p>
          <a:endParaRPr lang="en-US">
            <a:latin typeface="Verdana" panose="020B0604030504040204" pitchFamily="34" charset="0"/>
            <a:ea typeface="Verdana" panose="020B0604030504040204" pitchFamily="34" charset="0"/>
          </a:endParaRPr>
        </a:p>
      </dgm:t>
    </dgm:pt>
    <dgm:pt modelId="{AACC327F-3CDE-49E8-9573-BD94A4333880}" type="sibTrans" cxnId="{86D81BB8-57F1-4AD0-BCE3-E5E68D30C912}">
      <dgm:prSet/>
      <dgm:spPr>
        <a:solidFill>
          <a:srgbClr val="929598"/>
        </a:solidFill>
      </dgm:spPr>
      <dgm:t>
        <a:bodyPr/>
        <a:lstStyle/>
        <a:p>
          <a:endParaRPr lang="en-US">
            <a:latin typeface="Verdana" panose="020B0604030504040204" pitchFamily="34" charset="0"/>
            <a:ea typeface="Verdana" panose="020B0604030504040204" pitchFamily="34" charset="0"/>
          </a:endParaRPr>
        </a:p>
      </dgm:t>
    </dgm:pt>
    <dgm:pt modelId="{B0D8B281-2B89-E747-AD90-84AE8FA8D815}">
      <dgm:prSet phldrT="[Text]"/>
      <dgm:spPr>
        <a:solidFill>
          <a:srgbClr val="003668"/>
        </a:solidFill>
      </dgm:spPr>
      <dgm:t>
        <a:bodyPr/>
        <a:lstStyle/>
        <a:p>
          <a:r>
            <a:rPr lang="en-US">
              <a:latin typeface="Verdana" panose="020B0604030504040204" pitchFamily="34" charset="0"/>
              <a:ea typeface="Verdana" panose="020B0604030504040204" pitchFamily="34" charset="0"/>
            </a:rPr>
            <a:t>Cyber Security Services</a:t>
          </a:r>
        </a:p>
      </dgm:t>
    </dgm:pt>
    <dgm:pt modelId="{01AE3966-C336-9B4C-9BEB-4589688AC09D}" type="parTrans" cxnId="{9792F140-CD44-2644-B705-D46A2D830CCC}">
      <dgm:prSet/>
      <dgm:spPr/>
      <dgm:t>
        <a:bodyPr/>
        <a:lstStyle/>
        <a:p>
          <a:endParaRPr lang="en-US">
            <a:latin typeface="Verdana" panose="020B0604030504040204" pitchFamily="34" charset="0"/>
            <a:ea typeface="Verdana" panose="020B0604030504040204" pitchFamily="34" charset="0"/>
          </a:endParaRPr>
        </a:p>
      </dgm:t>
    </dgm:pt>
    <dgm:pt modelId="{7E3F40BA-60D5-364B-82AD-348C087BC168}" type="sibTrans" cxnId="{9792F140-CD44-2644-B705-D46A2D830CCC}">
      <dgm:prSet/>
      <dgm:spPr/>
      <dgm:t>
        <a:bodyPr/>
        <a:lstStyle/>
        <a:p>
          <a:endParaRPr lang="en-US">
            <a:latin typeface="Verdana" panose="020B0604030504040204" pitchFamily="34" charset="0"/>
            <a:ea typeface="Verdana" panose="020B0604030504040204" pitchFamily="34" charset="0"/>
          </a:endParaRPr>
        </a:p>
      </dgm:t>
    </dgm:pt>
    <dgm:pt modelId="{A60EE09B-9F9E-0547-B958-918F98F0FB49}">
      <dgm:prSet phldrT="[Text]"/>
      <dgm:spPr>
        <a:solidFill>
          <a:srgbClr val="003668"/>
        </a:solidFill>
      </dgm:spPr>
      <dgm:t>
        <a:bodyPr/>
        <a:lstStyle/>
        <a:p>
          <a:r>
            <a:rPr lang="en-US">
              <a:latin typeface="Verdana" panose="020B0604030504040204" pitchFamily="34" charset="0"/>
              <a:ea typeface="Verdana" panose="020B0604030504040204" pitchFamily="34" charset="0"/>
            </a:rPr>
            <a:t>Infrastructure Security</a:t>
          </a:r>
        </a:p>
      </dgm:t>
    </dgm:pt>
    <dgm:pt modelId="{B2F59208-369F-964A-A23C-CDE6A57C9B44}" type="parTrans" cxnId="{BE58DCF5-49F1-4F47-B831-25A0230DFCB5}">
      <dgm:prSet/>
      <dgm:spPr/>
      <dgm:t>
        <a:bodyPr/>
        <a:lstStyle/>
        <a:p>
          <a:endParaRPr lang="en-US">
            <a:latin typeface="Verdana" panose="020B0604030504040204" pitchFamily="34" charset="0"/>
            <a:ea typeface="Verdana" panose="020B0604030504040204" pitchFamily="34" charset="0"/>
          </a:endParaRPr>
        </a:p>
      </dgm:t>
    </dgm:pt>
    <dgm:pt modelId="{3556DF7A-6002-0047-9F80-B0F44D601A6B}" type="sibTrans" cxnId="{BE58DCF5-49F1-4F47-B831-25A0230DFCB5}">
      <dgm:prSet/>
      <dgm:spPr/>
      <dgm:t>
        <a:bodyPr/>
        <a:lstStyle/>
        <a:p>
          <a:endParaRPr lang="en-US">
            <a:latin typeface="Verdana" panose="020B0604030504040204" pitchFamily="34" charset="0"/>
            <a:ea typeface="Verdana" panose="020B0604030504040204" pitchFamily="34" charset="0"/>
          </a:endParaRPr>
        </a:p>
      </dgm:t>
    </dgm:pt>
    <dgm:pt modelId="{44C9A6E4-5B03-714D-BF5A-EF3C822F8708}">
      <dgm:prSet phldrT="[Text]"/>
      <dgm:spPr>
        <a:solidFill>
          <a:srgbClr val="003668"/>
        </a:solidFill>
      </dgm:spPr>
      <dgm:t>
        <a:bodyPr/>
        <a:lstStyle/>
        <a:p>
          <a:r>
            <a:rPr lang="en-US">
              <a:latin typeface="Verdana" panose="020B0604030504040204" pitchFamily="34" charset="0"/>
              <a:ea typeface="Verdana" panose="020B0604030504040204" pitchFamily="34" charset="0"/>
            </a:rPr>
            <a:t>24/7 SOC and SIEM</a:t>
          </a:r>
        </a:p>
      </dgm:t>
    </dgm:pt>
    <dgm:pt modelId="{1E53F271-5AF9-A64C-9111-4EB03B95D789}" type="parTrans" cxnId="{611F575B-F5EE-0849-B167-8DFC41045C66}">
      <dgm:prSet/>
      <dgm:spPr/>
      <dgm:t>
        <a:bodyPr/>
        <a:lstStyle/>
        <a:p>
          <a:endParaRPr lang="en-US">
            <a:latin typeface="Verdana" panose="020B0604030504040204" pitchFamily="34" charset="0"/>
            <a:ea typeface="Verdana" panose="020B0604030504040204" pitchFamily="34" charset="0"/>
          </a:endParaRPr>
        </a:p>
      </dgm:t>
    </dgm:pt>
    <dgm:pt modelId="{5516ADC8-FE8A-DF47-BE4B-AA85B906716E}" type="sibTrans" cxnId="{611F575B-F5EE-0849-B167-8DFC41045C66}">
      <dgm:prSet/>
      <dgm:spPr/>
      <dgm:t>
        <a:bodyPr/>
        <a:lstStyle/>
        <a:p>
          <a:endParaRPr lang="en-US">
            <a:latin typeface="Verdana" panose="020B0604030504040204" pitchFamily="34" charset="0"/>
            <a:ea typeface="Verdana" panose="020B0604030504040204" pitchFamily="34" charset="0"/>
          </a:endParaRPr>
        </a:p>
      </dgm:t>
    </dgm:pt>
    <dgm:pt modelId="{7FBBDCF1-5790-4A20-85CC-989927971BF0}" type="pres">
      <dgm:prSet presAssocID="{48E1DFC8-7557-4D84-8DCA-F57E86977EBD}" presName="Name0" presStyleCnt="0">
        <dgm:presLayoutVars>
          <dgm:chMax val="1"/>
          <dgm:dir/>
          <dgm:animLvl val="ctr"/>
          <dgm:resizeHandles val="exact"/>
        </dgm:presLayoutVars>
      </dgm:prSet>
      <dgm:spPr/>
    </dgm:pt>
    <dgm:pt modelId="{5FD5741E-0879-EE44-A31E-C978EB8D6420}" type="pres">
      <dgm:prSet presAssocID="{B0D8B281-2B89-E747-AD90-84AE8FA8D815}" presName="centerShape" presStyleLbl="node0" presStyleIdx="0" presStyleCnt="1"/>
      <dgm:spPr/>
    </dgm:pt>
    <dgm:pt modelId="{C0591C67-11A4-5F4D-95E1-C9BE4E232F65}" type="pres">
      <dgm:prSet presAssocID="{44C9A6E4-5B03-714D-BF5A-EF3C822F8708}" presName="node" presStyleLbl="node1" presStyleIdx="0" presStyleCnt="9">
        <dgm:presLayoutVars>
          <dgm:bulletEnabled val="1"/>
        </dgm:presLayoutVars>
      </dgm:prSet>
      <dgm:spPr/>
    </dgm:pt>
    <dgm:pt modelId="{2F77F3EC-CD45-E746-B144-38C5575A898E}" type="pres">
      <dgm:prSet presAssocID="{44C9A6E4-5B03-714D-BF5A-EF3C822F8708}" presName="dummy" presStyleCnt="0"/>
      <dgm:spPr/>
    </dgm:pt>
    <dgm:pt modelId="{446C030F-3521-FF44-BD7D-EE47EDFF2B24}" type="pres">
      <dgm:prSet presAssocID="{5516ADC8-FE8A-DF47-BE4B-AA85B906716E}" presName="sibTrans" presStyleLbl="sibTrans2D1" presStyleIdx="0" presStyleCnt="9"/>
      <dgm:spPr/>
    </dgm:pt>
    <dgm:pt modelId="{A6D8A8DF-C51F-8048-81C0-162D733D0F80}" type="pres">
      <dgm:prSet presAssocID="{604191B5-8941-4A38-8A7E-AE8BB8A9EF83}" presName="node" presStyleLbl="node1" presStyleIdx="1" presStyleCnt="9">
        <dgm:presLayoutVars>
          <dgm:bulletEnabled val="1"/>
        </dgm:presLayoutVars>
      </dgm:prSet>
      <dgm:spPr/>
    </dgm:pt>
    <dgm:pt modelId="{0488DD5B-BF40-F146-8A5A-CF88AB6D3571}" type="pres">
      <dgm:prSet presAssocID="{604191B5-8941-4A38-8A7E-AE8BB8A9EF83}" presName="dummy" presStyleCnt="0"/>
      <dgm:spPr/>
    </dgm:pt>
    <dgm:pt modelId="{C61F985E-F834-E045-AAAC-713DD9708934}" type="pres">
      <dgm:prSet presAssocID="{C4D2935A-A5AE-4368-89CB-9EAE26DAEA6C}" presName="sibTrans" presStyleLbl="sibTrans2D1" presStyleIdx="1" presStyleCnt="9"/>
      <dgm:spPr/>
    </dgm:pt>
    <dgm:pt modelId="{FC8C7993-3B0B-7948-93F4-0AEC6905650A}" type="pres">
      <dgm:prSet presAssocID="{9DDB2F43-940C-43B0-AB11-49AB4B0D4C4B}" presName="node" presStyleLbl="node1" presStyleIdx="2" presStyleCnt="9">
        <dgm:presLayoutVars>
          <dgm:bulletEnabled val="1"/>
        </dgm:presLayoutVars>
      </dgm:prSet>
      <dgm:spPr/>
    </dgm:pt>
    <dgm:pt modelId="{9E3F2C15-C5D8-CE42-8F7F-4539E4235DA9}" type="pres">
      <dgm:prSet presAssocID="{9DDB2F43-940C-43B0-AB11-49AB4B0D4C4B}" presName="dummy" presStyleCnt="0"/>
      <dgm:spPr/>
    </dgm:pt>
    <dgm:pt modelId="{C49E5E62-F80F-8C4A-B78B-DB302946291B}" type="pres">
      <dgm:prSet presAssocID="{1E315ED4-2979-4A4E-9A06-DE536C40200E}" presName="sibTrans" presStyleLbl="sibTrans2D1" presStyleIdx="2" presStyleCnt="9"/>
      <dgm:spPr/>
    </dgm:pt>
    <dgm:pt modelId="{D329FC46-4A5A-AF47-9EA0-943878AF9355}" type="pres">
      <dgm:prSet presAssocID="{8C16F505-A0FD-461A-8B19-0F005F7928C8}" presName="node" presStyleLbl="node1" presStyleIdx="3" presStyleCnt="9">
        <dgm:presLayoutVars>
          <dgm:bulletEnabled val="1"/>
        </dgm:presLayoutVars>
      </dgm:prSet>
      <dgm:spPr/>
    </dgm:pt>
    <dgm:pt modelId="{9F5903D7-C80D-3240-80F6-019B7366EC84}" type="pres">
      <dgm:prSet presAssocID="{8C16F505-A0FD-461A-8B19-0F005F7928C8}" presName="dummy" presStyleCnt="0"/>
      <dgm:spPr/>
    </dgm:pt>
    <dgm:pt modelId="{6234F562-F631-1548-A1FD-36162CDAED6A}" type="pres">
      <dgm:prSet presAssocID="{BE8043EA-C63F-4C1D-BD2D-1D9D03A11E59}" presName="sibTrans" presStyleLbl="sibTrans2D1" presStyleIdx="3" presStyleCnt="9"/>
      <dgm:spPr/>
    </dgm:pt>
    <dgm:pt modelId="{6A8F8961-FA66-3244-9897-3F2348FB4284}" type="pres">
      <dgm:prSet presAssocID="{F2BA80DE-9887-447F-8274-EE328868335E}" presName="node" presStyleLbl="node1" presStyleIdx="4" presStyleCnt="9">
        <dgm:presLayoutVars>
          <dgm:bulletEnabled val="1"/>
        </dgm:presLayoutVars>
      </dgm:prSet>
      <dgm:spPr/>
    </dgm:pt>
    <dgm:pt modelId="{C0DBB535-EC0F-3345-8B28-C0AF26B5F7F3}" type="pres">
      <dgm:prSet presAssocID="{F2BA80DE-9887-447F-8274-EE328868335E}" presName="dummy" presStyleCnt="0"/>
      <dgm:spPr/>
    </dgm:pt>
    <dgm:pt modelId="{CFC71785-4D2E-AF4C-906A-7EA38B50F790}" type="pres">
      <dgm:prSet presAssocID="{3FFC1960-2680-419D-A59E-EAD17DF7A0C1}" presName="sibTrans" presStyleLbl="sibTrans2D1" presStyleIdx="4" presStyleCnt="9"/>
      <dgm:spPr/>
    </dgm:pt>
    <dgm:pt modelId="{1C52492D-1B3B-7B4B-8791-F412427A292D}" type="pres">
      <dgm:prSet presAssocID="{DC2E68B2-17FE-467A-8CE2-21CA07C702F6}" presName="node" presStyleLbl="node1" presStyleIdx="5" presStyleCnt="9">
        <dgm:presLayoutVars>
          <dgm:bulletEnabled val="1"/>
        </dgm:presLayoutVars>
      </dgm:prSet>
      <dgm:spPr/>
    </dgm:pt>
    <dgm:pt modelId="{9BAB3014-DD2C-A349-92D2-3FE70D2CE61D}" type="pres">
      <dgm:prSet presAssocID="{DC2E68B2-17FE-467A-8CE2-21CA07C702F6}" presName="dummy" presStyleCnt="0"/>
      <dgm:spPr/>
    </dgm:pt>
    <dgm:pt modelId="{A2D292A0-A796-2C40-8119-26E77CA83229}" type="pres">
      <dgm:prSet presAssocID="{A33A8128-3544-49D7-A68F-A34DEDF28FAF}" presName="sibTrans" presStyleLbl="sibTrans2D1" presStyleIdx="5" presStyleCnt="9"/>
      <dgm:spPr/>
    </dgm:pt>
    <dgm:pt modelId="{3A72D4CD-2EF4-1249-9F0D-253925BFC261}" type="pres">
      <dgm:prSet presAssocID="{AB6FE721-6A6A-4C18-94C1-56F39F71761F}" presName="node" presStyleLbl="node1" presStyleIdx="6" presStyleCnt="9">
        <dgm:presLayoutVars>
          <dgm:bulletEnabled val="1"/>
        </dgm:presLayoutVars>
      </dgm:prSet>
      <dgm:spPr/>
    </dgm:pt>
    <dgm:pt modelId="{DAC315FA-A1F6-D746-A03F-7FF9CEAD74B4}" type="pres">
      <dgm:prSet presAssocID="{AB6FE721-6A6A-4C18-94C1-56F39F71761F}" presName="dummy" presStyleCnt="0"/>
      <dgm:spPr/>
    </dgm:pt>
    <dgm:pt modelId="{902B8D1F-2BA0-844C-ABCD-3E5C4D41E75F}" type="pres">
      <dgm:prSet presAssocID="{B7E0B136-8C02-405A-981F-41ECF5FC08F7}" presName="sibTrans" presStyleLbl="sibTrans2D1" presStyleIdx="6" presStyleCnt="9"/>
      <dgm:spPr/>
    </dgm:pt>
    <dgm:pt modelId="{D24653CF-05DC-9743-A622-4AF0EFACBF70}" type="pres">
      <dgm:prSet presAssocID="{48CFD81E-75EF-42E1-A22F-980A9A9AC355}" presName="node" presStyleLbl="node1" presStyleIdx="7" presStyleCnt="9">
        <dgm:presLayoutVars>
          <dgm:bulletEnabled val="1"/>
        </dgm:presLayoutVars>
      </dgm:prSet>
      <dgm:spPr/>
    </dgm:pt>
    <dgm:pt modelId="{E4FC5737-426D-A84A-9CCD-E7CDC6C5E292}" type="pres">
      <dgm:prSet presAssocID="{48CFD81E-75EF-42E1-A22F-980A9A9AC355}" presName="dummy" presStyleCnt="0"/>
      <dgm:spPr/>
    </dgm:pt>
    <dgm:pt modelId="{13C9E4EC-725C-2A4D-807C-8D89022BA684}" type="pres">
      <dgm:prSet presAssocID="{AACC327F-3CDE-49E8-9573-BD94A4333880}" presName="sibTrans" presStyleLbl="sibTrans2D1" presStyleIdx="7" presStyleCnt="9"/>
      <dgm:spPr/>
    </dgm:pt>
    <dgm:pt modelId="{D55BFD72-3D75-AE49-86E2-393470ABB49C}" type="pres">
      <dgm:prSet presAssocID="{A60EE09B-9F9E-0547-B958-918F98F0FB49}" presName="node" presStyleLbl="node1" presStyleIdx="8" presStyleCnt="9">
        <dgm:presLayoutVars>
          <dgm:bulletEnabled val="1"/>
        </dgm:presLayoutVars>
      </dgm:prSet>
      <dgm:spPr/>
    </dgm:pt>
    <dgm:pt modelId="{2D8002C0-E676-C44A-9422-4A3F47112E8A}" type="pres">
      <dgm:prSet presAssocID="{A60EE09B-9F9E-0547-B958-918F98F0FB49}" presName="dummy" presStyleCnt="0"/>
      <dgm:spPr/>
    </dgm:pt>
    <dgm:pt modelId="{4A01BD9C-F4DC-0F47-8C4B-C33EDB7081ED}" type="pres">
      <dgm:prSet presAssocID="{3556DF7A-6002-0047-9F80-B0F44D601A6B}" presName="sibTrans" presStyleLbl="sibTrans2D1" presStyleIdx="8" presStyleCnt="9"/>
      <dgm:spPr/>
    </dgm:pt>
  </dgm:ptLst>
  <dgm:cxnLst>
    <dgm:cxn modelId="{B8914811-05D0-2C45-9AB3-3097EECB9F0E}" type="presOf" srcId="{604191B5-8941-4A38-8A7E-AE8BB8A9EF83}" destId="{A6D8A8DF-C51F-8048-81C0-162D733D0F80}" srcOrd="0" destOrd="0" presId="urn:microsoft.com/office/officeart/2005/8/layout/radial6"/>
    <dgm:cxn modelId="{06C7CC12-FED3-F64B-AF5D-6A8BE86B3A1A}" type="presOf" srcId="{BE8043EA-C63F-4C1D-BD2D-1D9D03A11E59}" destId="{6234F562-F631-1548-A1FD-36162CDAED6A}" srcOrd="0" destOrd="0" presId="urn:microsoft.com/office/officeart/2005/8/layout/radial6"/>
    <dgm:cxn modelId="{8FF1A413-9BCF-D346-91A2-2BD4698C92E9}" type="presOf" srcId="{B7E0B136-8C02-405A-981F-41ECF5FC08F7}" destId="{902B8D1F-2BA0-844C-ABCD-3E5C4D41E75F}" srcOrd="0" destOrd="0" presId="urn:microsoft.com/office/officeart/2005/8/layout/radial6"/>
    <dgm:cxn modelId="{F3B0F424-9B3E-CD43-BABC-17C3A98DC9B4}" type="presOf" srcId="{3556DF7A-6002-0047-9F80-B0F44D601A6B}" destId="{4A01BD9C-F4DC-0F47-8C4B-C33EDB7081ED}" srcOrd="0" destOrd="0" presId="urn:microsoft.com/office/officeart/2005/8/layout/radial6"/>
    <dgm:cxn modelId="{97237939-D4AB-2843-B59D-7561F3934735}" type="presOf" srcId="{AB6FE721-6A6A-4C18-94C1-56F39F71761F}" destId="{3A72D4CD-2EF4-1249-9F0D-253925BFC261}" srcOrd="0" destOrd="0" presId="urn:microsoft.com/office/officeart/2005/8/layout/radial6"/>
    <dgm:cxn modelId="{9792F140-CD44-2644-B705-D46A2D830CCC}" srcId="{48E1DFC8-7557-4D84-8DCA-F57E86977EBD}" destId="{B0D8B281-2B89-E747-AD90-84AE8FA8D815}" srcOrd="0" destOrd="0" parTransId="{01AE3966-C336-9B4C-9BEB-4589688AC09D}" sibTransId="{7E3F40BA-60D5-364B-82AD-348C087BC168}"/>
    <dgm:cxn modelId="{611F575B-F5EE-0849-B167-8DFC41045C66}" srcId="{B0D8B281-2B89-E747-AD90-84AE8FA8D815}" destId="{44C9A6E4-5B03-714D-BF5A-EF3C822F8708}" srcOrd="0" destOrd="0" parTransId="{1E53F271-5AF9-A64C-9111-4EB03B95D789}" sibTransId="{5516ADC8-FE8A-DF47-BE4B-AA85B906716E}"/>
    <dgm:cxn modelId="{65533B5F-E9D0-CB44-8F70-669E2F32BC4D}" type="presOf" srcId="{48CFD81E-75EF-42E1-A22F-980A9A9AC355}" destId="{D24653CF-05DC-9743-A622-4AF0EFACBF70}" srcOrd="0" destOrd="0" presId="urn:microsoft.com/office/officeart/2005/8/layout/radial6"/>
    <dgm:cxn modelId="{17C0EC44-CFEE-614C-82E4-0D3572674A1C}" type="presOf" srcId="{3FFC1960-2680-419D-A59E-EAD17DF7A0C1}" destId="{CFC71785-4D2E-AF4C-906A-7EA38B50F790}" srcOrd="0" destOrd="0" presId="urn:microsoft.com/office/officeart/2005/8/layout/radial6"/>
    <dgm:cxn modelId="{D86B4446-3EC4-FF47-B41E-5BD57AB57D93}" type="presOf" srcId="{C4D2935A-A5AE-4368-89CB-9EAE26DAEA6C}" destId="{C61F985E-F834-E045-AAAC-713DD9708934}" srcOrd="0" destOrd="0" presId="urn:microsoft.com/office/officeart/2005/8/layout/radial6"/>
    <dgm:cxn modelId="{944EA04A-7FF8-8845-ADA1-EEDD282B8582}" type="presOf" srcId="{DC2E68B2-17FE-467A-8CE2-21CA07C702F6}" destId="{1C52492D-1B3B-7B4B-8791-F412427A292D}" srcOrd="0" destOrd="0" presId="urn:microsoft.com/office/officeart/2005/8/layout/radial6"/>
    <dgm:cxn modelId="{3F1C404E-5FAB-9C4C-9450-6CCC9DC028A8}" type="presOf" srcId="{1E315ED4-2979-4A4E-9A06-DE536C40200E}" destId="{C49E5E62-F80F-8C4A-B78B-DB302946291B}" srcOrd="0" destOrd="0" presId="urn:microsoft.com/office/officeart/2005/8/layout/radial6"/>
    <dgm:cxn modelId="{485DBB4F-4394-47FB-B34B-BF0E4A806C8D}" srcId="{B0D8B281-2B89-E747-AD90-84AE8FA8D815}" destId="{DC2E68B2-17FE-467A-8CE2-21CA07C702F6}" srcOrd="5" destOrd="0" parTransId="{AF18626D-2C11-41F6-A506-A242B5640B2B}" sibTransId="{A33A8128-3544-49D7-A68F-A34DEDF28FAF}"/>
    <dgm:cxn modelId="{6D7B3472-C4BC-C744-8E3E-6D400D4AD633}" type="presOf" srcId="{9DDB2F43-940C-43B0-AB11-49AB4B0D4C4B}" destId="{FC8C7993-3B0B-7948-93F4-0AEC6905650A}" srcOrd="0" destOrd="0" presId="urn:microsoft.com/office/officeart/2005/8/layout/radial6"/>
    <dgm:cxn modelId="{1E86377F-3F48-4AC6-8FB2-0C2191977413}" srcId="{B0D8B281-2B89-E747-AD90-84AE8FA8D815}" destId="{9DDB2F43-940C-43B0-AB11-49AB4B0D4C4B}" srcOrd="2" destOrd="0" parTransId="{D40F0766-F251-4EAD-89A8-13F475228365}" sibTransId="{1E315ED4-2979-4A4E-9A06-DE536C40200E}"/>
    <dgm:cxn modelId="{8D079F83-D82A-B447-AB08-2E23C693477B}" type="presOf" srcId="{B0D8B281-2B89-E747-AD90-84AE8FA8D815}" destId="{5FD5741E-0879-EE44-A31E-C978EB8D6420}" srcOrd="0" destOrd="0" presId="urn:microsoft.com/office/officeart/2005/8/layout/radial6"/>
    <dgm:cxn modelId="{F77412A6-5862-4F21-B0B6-51EF7AA67DBE}" srcId="{B0D8B281-2B89-E747-AD90-84AE8FA8D815}" destId="{F2BA80DE-9887-447F-8274-EE328868335E}" srcOrd="4" destOrd="0" parTransId="{1B9881BC-DA72-436B-BCE3-14D6987ED43A}" sibTransId="{3FFC1960-2680-419D-A59E-EAD17DF7A0C1}"/>
    <dgm:cxn modelId="{F599AAAF-49E0-449D-83BB-CCC8D2582D4F}" srcId="{B0D8B281-2B89-E747-AD90-84AE8FA8D815}" destId="{8C16F505-A0FD-461A-8B19-0F005F7928C8}" srcOrd="3" destOrd="0" parTransId="{BF634172-9005-435E-B9D0-E6E53EF12C60}" sibTransId="{BE8043EA-C63F-4C1D-BD2D-1D9D03A11E59}"/>
    <dgm:cxn modelId="{0FF932B0-7824-2B4C-BE51-5DF4A2D52662}" type="presOf" srcId="{F2BA80DE-9887-447F-8274-EE328868335E}" destId="{6A8F8961-FA66-3244-9897-3F2348FB4284}" srcOrd="0" destOrd="0" presId="urn:microsoft.com/office/officeart/2005/8/layout/radial6"/>
    <dgm:cxn modelId="{34FF92B1-CA0D-1D44-B753-07D9CA7FDC68}" type="presOf" srcId="{5516ADC8-FE8A-DF47-BE4B-AA85B906716E}" destId="{446C030F-3521-FF44-BD7D-EE47EDFF2B24}" srcOrd="0" destOrd="0" presId="urn:microsoft.com/office/officeart/2005/8/layout/radial6"/>
    <dgm:cxn modelId="{915B05B2-E431-4CA5-A950-57233B920C51}" type="presOf" srcId="{48E1DFC8-7557-4D84-8DCA-F57E86977EBD}" destId="{7FBBDCF1-5790-4A20-85CC-989927971BF0}" srcOrd="0" destOrd="0" presId="urn:microsoft.com/office/officeart/2005/8/layout/radial6"/>
    <dgm:cxn modelId="{86D81BB8-57F1-4AD0-BCE3-E5E68D30C912}" srcId="{B0D8B281-2B89-E747-AD90-84AE8FA8D815}" destId="{48CFD81E-75EF-42E1-A22F-980A9A9AC355}" srcOrd="7" destOrd="0" parTransId="{3ADD170B-B191-4EC4-92B6-3081D686CEBC}" sibTransId="{AACC327F-3CDE-49E8-9573-BD94A4333880}"/>
    <dgm:cxn modelId="{451887B9-7ECF-2E48-8A65-74B06EB6CC81}" type="presOf" srcId="{A60EE09B-9F9E-0547-B958-918F98F0FB49}" destId="{D55BFD72-3D75-AE49-86E2-393470ABB49C}" srcOrd="0" destOrd="0" presId="urn:microsoft.com/office/officeart/2005/8/layout/radial6"/>
    <dgm:cxn modelId="{A00A4ABE-FACB-C249-899C-381187B56ED7}" type="presOf" srcId="{8C16F505-A0FD-461A-8B19-0F005F7928C8}" destId="{D329FC46-4A5A-AF47-9EA0-943878AF9355}" srcOrd="0" destOrd="0" presId="urn:microsoft.com/office/officeart/2005/8/layout/radial6"/>
    <dgm:cxn modelId="{789433D9-F3DA-4E3A-A846-CE5680CCF0BA}" srcId="{B0D8B281-2B89-E747-AD90-84AE8FA8D815}" destId="{AB6FE721-6A6A-4C18-94C1-56F39F71761F}" srcOrd="6" destOrd="0" parTransId="{F8567C30-E38C-4849-B50D-A23D483C8BE0}" sibTransId="{B7E0B136-8C02-405A-981F-41ECF5FC08F7}"/>
    <dgm:cxn modelId="{5E169DEE-5192-A24B-95E7-9B5BC86A8747}" type="presOf" srcId="{44C9A6E4-5B03-714D-BF5A-EF3C822F8708}" destId="{C0591C67-11A4-5F4D-95E1-C9BE4E232F65}" srcOrd="0" destOrd="0" presId="urn:microsoft.com/office/officeart/2005/8/layout/radial6"/>
    <dgm:cxn modelId="{ED184BF5-89DD-114C-A953-5E40F18BA9A4}" type="presOf" srcId="{AACC327F-3CDE-49E8-9573-BD94A4333880}" destId="{13C9E4EC-725C-2A4D-807C-8D89022BA684}" srcOrd="0" destOrd="0" presId="urn:microsoft.com/office/officeart/2005/8/layout/radial6"/>
    <dgm:cxn modelId="{BE58DCF5-49F1-4F47-B831-25A0230DFCB5}" srcId="{B0D8B281-2B89-E747-AD90-84AE8FA8D815}" destId="{A60EE09B-9F9E-0547-B958-918F98F0FB49}" srcOrd="8" destOrd="0" parTransId="{B2F59208-369F-964A-A23C-CDE6A57C9B44}" sibTransId="{3556DF7A-6002-0047-9F80-B0F44D601A6B}"/>
    <dgm:cxn modelId="{F028DCFE-B384-4ED0-ABE6-C11FC979B4B1}" srcId="{B0D8B281-2B89-E747-AD90-84AE8FA8D815}" destId="{604191B5-8941-4A38-8A7E-AE8BB8A9EF83}" srcOrd="1" destOrd="0" parTransId="{9ABED51B-C127-44EC-8A6A-B49993CE0E1D}" sibTransId="{C4D2935A-A5AE-4368-89CB-9EAE26DAEA6C}"/>
    <dgm:cxn modelId="{711D4EFF-84DA-DB42-B803-E16119B34AAF}" type="presOf" srcId="{A33A8128-3544-49D7-A68F-A34DEDF28FAF}" destId="{A2D292A0-A796-2C40-8119-26E77CA83229}" srcOrd="0" destOrd="0" presId="urn:microsoft.com/office/officeart/2005/8/layout/radial6"/>
    <dgm:cxn modelId="{6BB7BF08-1BEC-9C41-9207-E552EE5210EC}" type="presParOf" srcId="{7FBBDCF1-5790-4A20-85CC-989927971BF0}" destId="{5FD5741E-0879-EE44-A31E-C978EB8D6420}" srcOrd="0" destOrd="0" presId="urn:microsoft.com/office/officeart/2005/8/layout/radial6"/>
    <dgm:cxn modelId="{3B9BFA62-E7FB-0645-A7E0-F6807C616C69}" type="presParOf" srcId="{7FBBDCF1-5790-4A20-85CC-989927971BF0}" destId="{C0591C67-11A4-5F4D-95E1-C9BE4E232F65}" srcOrd="1" destOrd="0" presId="urn:microsoft.com/office/officeart/2005/8/layout/radial6"/>
    <dgm:cxn modelId="{9A807A0A-DBF3-AF40-A17E-71CF0F027E9D}" type="presParOf" srcId="{7FBBDCF1-5790-4A20-85CC-989927971BF0}" destId="{2F77F3EC-CD45-E746-B144-38C5575A898E}" srcOrd="2" destOrd="0" presId="urn:microsoft.com/office/officeart/2005/8/layout/radial6"/>
    <dgm:cxn modelId="{6B64C351-82E4-D943-AD54-5B9F8A16E4DD}" type="presParOf" srcId="{7FBBDCF1-5790-4A20-85CC-989927971BF0}" destId="{446C030F-3521-FF44-BD7D-EE47EDFF2B24}" srcOrd="3" destOrd="0" presId="urn:microsoft.com/office/officeart/2005/8/layout/radial6"/>
    <dgm:cxn modelId="{E1F22B97-2B92-AF46-BD44-D1C01178B48D}" type="presParOf" srcId="{7FBBDCF1-5790-4A20-85CC-989927971BF0}" destId="{A6D8A8DF-C51F-8048-81C0-162D733D0F80}" srcOrd="4" destOrd="0" presId="urn:microsoft.com/office/officeart/2005/8/layout/radial6"/>
    <dgm:cxn modelId="{059A30D0-DE08-FB45-9A23-DB056530404F}" type="presParOf" srcId="{7FBBDCF1-5790-4A20-85CC-989927971BF0}" destId="{0488DD5B-BF40-F146-8A5A-CF88AB6D3571}" srcOrd="5" destOrd="0" presId="urn:microsoft.com/office/officeart/2005/8/layout/radial6"/>
    <dgm:cxn modelId="{C81A2C82-EC7A-D448-AA99-56A66BF7AD8F}" type="presParOf" srcId="{7FBBDCF1-5790-4A20-85CC-989927971BF0}" destId="{C61F985E-F834-E045-AAAC-713DD9708934}" srcOrd="6" destOrd="0" presId="urn:microsoft.com/office/officeart/2005/8/layout/radial6"/>
    <dgm:cxn modelId="{DEB88ECD-F637-3B4F-A73A-E434F3BED6D8}" type="presParOf" srcId="{7FBBDCF1-5790-4A20-85CC-989927971BF0}" destId="{FC8C7993-3B0B-7948-93F4-0AEC6905650A}" srcOrd="7" destOrd="0" presId="urn:microsoft.com/office/officeart/2005/8/layout/radial6"/>
    <dgm:cxn modelId="{CB1E6B32-830A-BC4C-A84C-872DBFAFD013}" type="presParOf" srcId="{7FBBDCF1-5790-4A20-85CC-989927971BF0}" destId="{9E3F2C15-C5D8-CE42-8F7F-4539E4235DA9}" srcOrd="8" destOrd="0" presId="urn:microsoft.com/office/officeart/2005/8/layout/radial6"/>
    <dgm:cxn modelId="{285F67CC-9166-2742-AC92-3B660A0056CA}" type="presParOf" srcId="{7FBBDCF1-5790-4A20-85CC-989927971BF0}" destId="{C49E5E62-F80F-8C4A-B78B-DB302946291B}" srcOrd="9" destOrd="0" presId="urn:microsoft.com/office/officeart/2005/8/layout/radial6"/>
    <dgm:cxn modelId="{6AA639B7-C1B0-754B-B3E3-9D4BB17A45D2}" type="presParOf" srcId="{7FBBDCF1-5790-4A20-85CC-989927971BF0}" destId="{D329FC46-4A5A-AF47-9EA0-943878AF9355}" srcOrd="10" destOrd="0" presId="urn:microsoft.com/office/officeart/2005/8/layout/radial6"/>
    <dgm:cxn modelId="{7CCB9D87-5EB1-CE45-B39B-63EA24247657}" type="presParOf" srcId="{7FBBDCF1-5790-4A20-85CC-989927971BF0}" destId="{9F5903D7-C80D-3240-80F6-019B7366EC84}" srcOrd="11" destOrd="0" presId="urn:microsoft.com/office/officeart/2005/8/layout/radial6"/>
    <dgm:cxn modelId="{0B227BAB-6BEF-6442-889D-7A1A2ACA3A3D}" type="presParOf" srcId="{7FBBDCF1-5790-4A20-85CC-989927971BF0}" destId="{6234F562-F631-1548-A1FD-36162CDAED6A}" srcOrd="12" destOrd="0" presId="urn:microsoft.com/office/officeart/2005/8/layout/radial6"/>
    <dgm:cxn modelId="{63AE04DA-25A1-E548-B40B-D15E41BDB589}" type="presParOf" srcId="{7FBBDCF1-5790-4A20-85CC-989927971BF0}" destId="{6A8F8961-FA66-3244-9897-3F2348FB4284}" srcOrd="13" destOrd="0" presId="urn:microsoft.com/office/officeart/2005/8/layout/radial6"/>
    <dgm:cxn modelId="{F927E3B3-B62B-224E-A97D-D9FF61455CF1}" type="presParOf" srcId="{7FBBDCF1-5790-4A20-85CC-989927971BF0}" destId="{C0DBB535-EC0F-3345-8B28-C0AF26B5F7F3}" srcOrd="14" destOrd="0" presId="urn:microsoft.com/office/officeart/2005/8/layout/radial6"/>
    <dgm:cxn modelId="{CF9A5CE5-0AC0-3D4F-B957-F91511C12ECF}" type="presParOf" srcId="{7FBBDCF1-5790-4A20-85CC-989927971BF0}" destId="{CFC71785-4D2E-AF4C-906A-7EA38B50F790}" srcOrd="15" destOrd="0" presId="urn:microsoft.com/office/officeart/2005/8/layout/radial6"/>
    <dgm:cxn modelId="{25B3E773-3AF1-604B-937E-C370E165D528}" type="presParOf" srcId="{7FBBDCF1-5790-4A20-85CC-989927971BF0}" destId="{1C52492D-1B3B-7B4B-8791-F412427A292D}" srcOrd="16" destOrd="0" presId="urn:microsoft.com/office/officeart/2005/8/layout/radial6"/>
    <dgm:cxn modelId="{407A0DDA-94A1-B24A-AD4E-8F9ACAC49BA2}" type="presParOf" srcId="{7FBBDCF1-5790-4A20-85CC-989927971BF0}" destId="{9BAB3014-DD2C-A349-92D2-3FE70D2CE61D}" srcOrd="17" destOrd="0" presId="urn:microsoft.com/office/officeart/2005/8/layout/radial6"/>
    <dgm:cxn modelId="{58B0AA01-744B-6D4F-A37C-73B385DC169D}" type="presParOf" srcId="{7FBBDCF1-5790-4A20-85CC-989927971BF0}" destId="{A2D292A0-A796-2C40-8119-26E77CA83229}" srcOrd="18" destOrd="0" presId="urn:microsoft.com/office/officeart/2005/8/layout/radial6"/>
    <dgm:cxn modelId="{02C18118-83D2-DC49-A273-81E82BB89EB2}" type="presParOf" srcId="{7FBBDCF1-5790-4A20-85CC-989927971BF0}" destId="{3A72D4CD-2EF4-1249-9F0D-253925BFC261}" srcOrd="19" destOrd="0" presId="urn:microsoft.com/office/officeart/2005/8/layout/radial6"/>
    <dgm:cxn modelId="{C28DAA72-503C-3D4A-A5AE-8467B57767B5}" type="presParOf" srcId="{7FBBDCF1-5790-4A20-85CC-989927971BF0}" destId="{DAC315FA-A1F6-D746-A03F-7FF9CEAD74B4}" srcOrd="20" destOrd="0" presId="urn:microsoft.com/office/officeart/2005/8/layout/radial6"/>
    <dgm:cxn modelId="{9BA12FDE-0BBA-6140-B6EC-0D3175FAA94E}" type="presParOf" srcId="{7FBBDCF1-5790-4A20-85CC-989927971BF0}" destId="{902B8D1F-2BA0-844C-ABCD-3E5C4D41E75F}" srcOrd="21" destOrd="0" presId="urn:microsoft.com/office/officeart/2005/8/layout/radial6"/>
    <dgm:cxn modelId="{342EEFC8-C3B6-F34B-838F-7DF6F432BD9C}" type="presParOf" srcId="{7FBBDCF1-5790-4A20-85CC-989927971BF0}" destId="{D24653CF-05DC-9743-A622-4AF0EFACBF70}" srcOrd="22" destOrd="0" presId="urn:microsoft.com/office/officeart/2005/8/layout/radial6"/>
    <dgm:cxn modelId="{AF868724-51DC-204D-A287-722DBF579A87}" type="presParOf" srcId="{7FBBDCF1-5790-4A20-85CC-989927971BF0}" destId="{E4FC5737-426D-A84A-9CCD-E7CDC6C5E292}" srcOrd="23" destOrd="0" presId="urn:microsoft.com/office/officeart/2005/8/layout/radial6"/>
    <dgm:cxn modelId="{E47FB9A4-EC9C-AA48-B2A0-E426005E2F7C}" type="presParOf" srcId="{7FBBDCF1-5790-4A20-85CC-989927971BF0}" destId="{13C9E4EC-725C-2A4D-807C-8D89022BA684}" srcOrd="24" destOrd="0" presId="urn:microsoft.com/office/officeart/2005/8/layout/radial6"/>
    <dgm:cxn modelId="{31CAB6BD-80DF-4846-82F5-33C471C87FA4}" type="presParOf" srcId="{7FBBDCF1-5790-4A20-85CC-989927971BF0}" destId="{D55BFD72-3D75-AE49-86E2-393470ABB49C}" srcOrd="25" destOrd="0" presId="urn:microsoft.com/office/officeart/2005/8/layout/radial6"/>
    <dgm:cxn modelId="{2422A9CF-538A-054D-9C4B-53A45EBC018B}" type="presParOf" srcId="{7FBBDCF1-5790-4A20-85CC-989927971BF0}" destId="{2D8002C0-E676-C44A-9422-4A3F47112E8A}" srcOrd="26" destOrd="0" presId="urn:microsoft.com/office/officeart/2005/8/layout/radial6"/>
    <dgm:cxn modelId="{9E0417CB-C996-324C-9E01-2D6BF1DA5715}" type="presParOf" srcId="{7FBBDCF1-5790-4A20-85CC-989927971BF0}" destId="{4A01BD9C-F4DC-0F47-8C4B-C33EDB7081ED}" srcOrd="27"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8E1DFC8-7557-4D84-8DCA-F57E86977EBD}"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D3D605F9-A8D1-4E85-9F21-74DB60B3CA26}">
      <dgm:prSet phldrT="[Text]" custT="1"/>
      <dgm:spPr>
        <a:solidFill>
          <a:srgbClr val="C02024"/>
        </a:solidFill>
      </dgm:spPr>
      <dgm:t>
        <a:bodyPr/>
        <a:lstStyle/>
        <a:p>
          <a:r>
            <a:rPr lang="en-US" sz="2000">
              <a:latin typeface="Verdana" panose="020B0604030504040204" pitchFamily="34" charset="0"/>
              <a:ea typeface="Verdana" panose="020B0604030504040204" pitchFamily="34" charset="0"/>
            </a:rPr>
            <a:t>Compliance &amp; Regulations</a:t>
          </a:r>
        </a:p>
      </dgm:t>
    </dgm:pt>
    <dgm:pt modelId="{F09078B3-D0B1-4109-B3F0-3ED05D273C39}" type="parTrans" cxnId="{F0A60E2F-0A45-4D70-AF0E-02836654F455}">
      <dgm:prSet/>
      <dgm:spPr/>
      <dgm:t>
        <a:bodyPr/>
        <a:lstStyle/>
        <a:p>
          <a:endParaRPr lang="en-US" sz="1600">
            <a:latin typeface="Verdana" panose="020B0604030504040204" pitchFamily="34" charset="0"/>
            <a:ea typeface="Verdana" panose="020B0604030504040204" pitchFamily="34" charset="0"/>
          </a:endParaRPr>
        </a:p>
      </dgm:t>
    </dgm:pt>
    <dgm:pt modelId="{F03756F3-A938-4C8B-906B-6871099F6234}" type="sibTrans" cxnId="{F0A60E2F-0A45-4D70-AF0E-02836654F455}">
      <dgm:prSet/>
      <dgm:spPr/>
      <dgm:t>
        <a:bodyPr/>
        <a:lstStyle/>
        <a:p>
          <a:endParaRPr lang="en-US" sz="1600">
            <a:latin typeface="Verdana" panose="020B0604030504040204" pitchFamily="34" charset="0"/>
            <a:ea typeface="Verdana" panose="020B0604030504040204" pitchFamily="34" charset="0"/>
          </a:endParaRPr>
        </a:p>
      </dgm:t>
    </dgm:pt>
    <dgm:pt modelId="{9DDB2F43-940C-43B0-AB11-49AB4B0D4C4B}">
      <dgm:prSet phldrT="[Text]" custT="1"/>
      <dgm:spPr>
        <a:solidFill>
          <a:srgbClr val="003668"/>
        </a:solidFill>
      </dgm:spPr>
      <dgm:t>
        <a:bodyPr/>
        <a:lstStyle/>
        <a:p>
          <a:r>
            <a:rPr lang="en-US" sz="2000">
              <a:solidFill>
                <a:schemeClr val="bg1"/>
              </a:solidFill>
              <a:latin typeface="Verdana" panose="020B0604030504040204" pitchFamily="34" charset="0"/>
              <a:ea typeface="Verdana" panose="020B0604030504040204" pitchFamily="34" charset="0"/>
            </a:rPr>
            <a:t>Business</a:t>
          </a:r>
        </a:p>
      </dgm:t>
    </dgm:pt>
    <dgm:pt modelId="{D40F0766-F251-4EAD-89A8-13F475228365}" type="parTrans" cxnId="{1E86377F-3F48-4AC6-8FB2-0C2191977413}">
      <dgm:prSet/>
      <dgm:spPr/>
      <dgm:t>
        <a:bodyPr/>
        <a:lstStyle/>
        <a:p>
          <a:endParaRPr lang="en-US" sz="1600">
            <a:latin typeface="Verdana" panose="020B0604030504040204" pitchFamily="34" charset="0"/>
            <a:ea typeface="Verdana" panose="020B0604030504040204" pitchFamily="34" charset="0"/>
          </a:endParaRPr>
        </a:p>
      </dgm:t>
    </dgm:pt>
    <dgm:pt modelId="{1E315ED4-2979-4A4E-9A06-DE536C40200E}" type="sibTrans" cxnId="{1E86377F-3F48-4AC6-8FB2-0C2191977413}">
      <dgm:prSet/>
      <dgm:spPr>
        <a:solidFill>
          <a:srgbClr val="929598"/>
        </a:solidFill>
      </dgm:spPr>
      <dgm:t>
        <a:bodyPr/>
        <a:lstStyle/>
        <a:p>
          <a:endParaRPr lang="en-US" sz="1600">
            <a:latin typeface="Verdana" panose="020B0604030504040204" pitchFamily="34" charset="0"/>
            <a:ea typeface="Verdana" panose="020B0604030504040204" pitchFamily="34" charset="0"/>
          </a:endParaRPr>
        </a:p>
      </dgm:t>
    </dgm:pt>
    <dgm:pt modelId="{F2BA80DE-9887-447F-8274-EE328868335E}">
      <dgm:prSet phldrT="[Text]" custT="1"/>
      <dgm:spPr>
        <a:solidFill>
          <a:srgbClr val="003668"/>
        </a:solidFill>
      </dgm:spPr>
      <dgm:t>
        <a:bodyPr/>
        <a:lstStyle/>
        <a:p>
          <a:r>
            <a:rPr lang="en-US" sz="2000">
              <a:solidFill>
                <a:schemeClr val="bg1"/>
              </a:solidFill>
              <a:latin typeface="Verdana" panose="020B0604030504040204" pitchFamily="34" charset="0"/>
              <a:ea typeface="Verdana" panose="020B0604030504040204" pitchFamily="34" charset="0"/>
            </a:rPr>
            <a:t>Requirements</a:t>
          </a:r>
        </a:p>
      </dgm:t>
    </dgm:pt>
    <dgm:pt modelId="{1B9881BC-DA72-436B-BCE3-14D6987ED43A}" type="parTrans" cxnId="{F77412A6-5862-4F21-B0B6-51EF7AA67DBE}">
      <dgm:prSet/>
      <dgm:spPr/>
      <dgm:t>
        <a:bodyPr/>
        <a:lstStyle/>
        <a:p>
          <a:endParaRPr lang="en-US" sz="1600">
            <a:latin typeface="Verdana" panose="020B0604030504040204" pitchFamily="34" charset="0"/>
            <a:ea typeface="Verdana" panose="020B0604030504040204" pitchFamily="34" charset="0"/>
          </a:endParaRPr>
        </a:p>
      </dgm:t>
    </dgm:pt>
    <dgm:pt modelId="{3FFC1960-2680-419D-A59E-EAD17DF7A0C1}" type="sibTrans" cxnId="{F77412A6-5862-4F21-B0B6-51EF7AA67DBE}">
      <dgm:prSet/>
      <dgm:spPr>
        <a:solidFill>
          <a:srgbClr val="929598"/>
        </a:solidFill>
      </dgm:spPr>
      <dgm:t>
        <a:bodyPr/>
        <a:lstStyle/>
        <a:p>
          <a:endParaRPr lang="en-US" sz="1600">
            <a:latin typeface="Verdana" panose="020B0604030504040204" pitchFamily="34" charset="0"/>
            <a:ea typeface="Verdana" panose="020B0604030504040204" pitchFamily="34" charset="0"/>
          </a:endParaRPr>
        </a:p>
      </dgm:t>
    </dgm:pt>
    <dgm:pt modelId="{DC2E68B2-17FE-467A-8CE2-21CA07C702F6}">
      <dgm:prSet phldrT="[Text]" custT="1"/>
      <dgm:spPr>
        <a:solidFill>
          <a:srgbClr val="003668"/>
        </a:solidFill>
      </dgm:spPr>
      <dgm:t>
        <a:bodyPr/>
        <a:lstStyle/>
        <a:p>
          <a:r>
            <a:rPr lang="en-US" sz="2000">
              <a:solidFill>
                <a:schemeClr val="bg1"/>
              </a:solidFill>
              <a:latin typeface="Verdana" panose="020B0604030504040204" pitchFamily="34" charset="0"/>
              <a:ea typeface="Verdana" panose="020B0604030504040204" pitchFamily="34" charset="0"/>
            </a:rPr>
            <a:t>Standards</a:t>
          </a:r>
        </a:p>
      </dgm:t>
    </dgm:pt>
    <dgm:pt modelId="{AF18626D-2C11-41F6-A506-A242B5640B2B}" type="parTrans" cxnId="{485DBB4F-4394-47FB-B34B-BF0E4A806C8D}">
      <dgm:prSet/>
      <dgm:spPr>
        <a:solidFill>
          <a:srgbClr val="C02024"/>
        </a:solidFill>
      </dgm:spPr>
      <dgm:t>
        <a:bodyPr/>
        <a:lstStyle/>
        <a:p>
          <a:endParaRPr lang="en-US" sz="1600">
            <a:latin typeface="Verdana" panose="020B0604030504040204" pitchFamily="34" charset="0"/>
            <a:ea typeface="Verdana" panose="020B0604030504040204" pitchFamily="34" charset="0"/>
          </a:endParaRPr>
        </a:p>
      </dgm:t>
    </dgm:pt>
    <dgm:pt modelId="{A33A8128-3544-49D7-A68F-A34DEDF28FAF}" type="sibTrans" cxnId="{485DBB4F-4394-47FB-B34B-BF0E4A806C8D}">
      <dgm:prSet/>
      <dgm:spPr>
        <a:solidFill>
          <a:srgbClr val="929598"/>
        </a:solidFill>
      </dgm:spPr>
      <dgm:t>
        <a:bodyPr/>
        <a:lstStyle/>
        <a:p>
          <a:endParaRPr lang="en-US" sz="1600">
            <a:latin typeface="Verdana" panose="020B0604030504040204" pitchFamily="34" charset="0"/>
            <a:ea typeface="Verdana" panose="020B0604030504040204" pitchFamily="34" charset="0"/>
          </a:endParaRPr>
        </a:p>
      </dgm:t>
    </dgm:pt>
    <dgm:pt modelId="{604191B5-8941-4A38-8A7E-AE8BB8A9EF83}">
      <dgm:prSet phldrT="[Text]" custT="1"/>
      <dgm:spPr>
        <a:solidFill>
          <a:srgbClr val="003668"/>
        </a:solidFill>
      </dgm:spPr>
      <dgm:t>
        <a:bodyPr/>
        <a:lstStyle/>
        <a:p>
          <a:r>
            <a:rPr lang="en-US" sz="2000">
              <a:solidFill>
                <a:schemeClr val="bg1"/>
              </a:solidFill>
              <a:latin typeface="Verdana" panose="020B0604030504040204" pitchFamily="34" charset="0"/>
              <a:ea typeface="Verdana" panose="020B0604030504040204" pitchFamily="34" charset="0"/>
            </a:rPr>
            <a:t>Transparency</a:t>
          </a:r>
        </a:p>
      </dgm:t>
    </dgm:pt>
    <dgm:pt modelId="{9ABED51B-C127-44EC-8A6A-B49993CE0E1D}" type="parTrans" cxnId="{F028DCFE-B384-4ED0-ABE6-C11FC979B4B1}">
      <dgm:prSet/>
      <dgm:spPr>
        <a:solidFill>
          <a:srgbClr val="C02024"/>
        </a:solidFill>
      </dgm:spPr>
      <dgm:t>
        <a:bodyPr/>
        <a:lstStyle/>
        <a:p>
          <a:endParaRPr lang="en-US" sz="1600">
            <a:latin typeface="Verdana" panose="020B0604030504040204" pitchFamily="34" charset="0"/>
            <a:ea typeface="Verdana" panose="020B0604030504040204" pitchFamily="34" charset="0"/>
          </a:endParaRPr>
        </a:p>
      </dgm:t>
    </dgm:pt>
    <dgm:pt modelId="{C4D2935A-A5AE-4368-89CB-9EAE26DAEA6C}" type="sibTrans" cxnId="{F028DCFE-B384-4ED0-ABE6-C11FC979B4B1}">
      <dgm:prSet/>
      <dgm:spPr>
        <a:solidFill>
          <a:srgbClr val="929598"/>
        </a:solidFill>
      </dgm:spPr>
      <dgm:t>
        <a:bodyPr/>
        <a:lstStyle/>
        <a:p>
          <a:endParaRPr lang="en-US" sz="1600">
            <a:latin typeface="Verdana" panose="020B0604030504040204" pitchFamily="34" charset="0"/>
            <a:ea typeface="Verdana" panose="020B0604030504040204" pitchFamily="34" charset="0"/>
          </a:endParaRPr>
        </a:p>
      </dgm:t>
    </dgm:pt>
    <dgm:pt modelId="{283E3359-99A4-4FF3-9D76-845FE665D89C}">
      <dgm:prSet phldrT="[Text]" custT="1"/>
      <dgm:spPr>
        <a:solidFill>
          <a:srgbClr val="003668"/>
        </a:solidFill>
      </dgm:spPr>
      <dgm:t>
        <a:bodyPr/>
        <a:lstStyle/>
        <a:p>
          <a:r>
            <a:rPr lang="en-US" sz="2000">
              <a:solidFill>
                <a:schemeClr val="bg1"/>
              </a:solidFill>
              <a:latin typeface="Verdana" panose="020B0604030504040204" pitchFamily="34" charset="0"/>
              <a:ea typeface="Verdana" panose="020B0604030504040204" pitchFamily="34" charset="0"/>
            </a:rPr>
            <a:t>Rules</a:t>
          </a:r>
        </a:p>
      </dgm:t>
    </dgm:pt>
    <dgm:pt modelId="{0F2DC8BE-1AAA-49FF-A719-C76AFE272403}" type="parTrans" cxnId="{E1303E63-9918-453C-8CC4-226566E7239D}">
      <dgm:prSet/>
      <dgm:spPr/>
      <dgm:t>
        <a:bodyPr/>
        <a:lstStyle/>
        <a:p>
          <a:endParaRPr lang="en-US" sz="1600">
            <a:latin typeface="Verdana" panose="020B0604030504040204" pitchFamily="34" charset="0"/>
            <a:ea typeface="Verdana" panose="020B0604030504040204" pitchFamily="34" charset="0"/>
          </a:endParaRPr>
        </a:p>
      </dgm:t>
    </dgm:pt>
    <dgm:pt modelId="{507A5623-6226-4903-B192-2F41EE48C28C}" type="sibTrans" cxnId="{E1303E63-9918-453C-8CC4-226566E7239D}">
      <dgm:prSet/>
      <dgm:spPr>
        <a:solidFill>
          <a:srgbClr val="929598"/>
        </a:solidFill>
      </dgm:spPr>
      <dgm:t>
        <a:bodyPr/>
        <a:lstStyle/>
        <a:p>
          <a:endParaRPr lang="en-US" sz="1600">
            <a:latin typeface="Verdana" panose="020B0604030504040204" pitchFamily="34" charset="0"/>
            <a:ea typeface="Verdana" panose="020B0604030504040204" pitchFamily="34" charset="0"/>
          </a:endParaRPr>
        </a:p>
      </dgm:t>
    </dgm:pt>
    <dgm:pt modelId="{797DEBB6-6015-49AE-925D-47F30BAAD572}">
      <dgm:prSet phldrT="[Text]" custT="1"/>
      <dgm:spPr>
        <a:solidFill>
          <a:srgbClr val="003668"/>
        </a:solidFill>
      </dgm:spPr>
      <dgm:t>
        <a:bodyPr/>
        <a:lstStyle/>
        <a:p>
          <a:r>
            <a:rPr lang="en-US" sz="2000">
              <a:solidFill>
                <a:schemeClr val="bg1"/>
              </a:solidFill>
              <a:latin typeface="Verdana" panose="020B0604030504040204" pitchFamily="34" charset="0"/>
              <a:ea typeface="Verdana" panose="020B0604030504040204" pitchFamily="34" charset="0"/>
            </a:rPr>
            <a:t>Policies</a:t>
          </a:r>
        </a:p>
      </dgm:t>
    </dgm:pt>
    <dgm:pt modelId="{26BAE4D2-056C-4799-97D5-7AD3D0EC5EEA}" type="parTrans" cxnId="{BD94CD87-3E03-45CB-B1D8-1C3756F5E1C0}">
      <dgm:prSet/>
      <dgm:spPr/>
      <dgm:t>
        <a:bodyPr/>
        <a:lstStyle/>
        <a:p>
          <a:endParaRPr lang="en-US" sz="1600">
            <a:latin typeface="Verdana" panose="020B0604030504040204" pitchFamily="34" charset="0"/>
            <a:ea typeface="Verdana" panose="020B0604030504040204" pitchFamily="34" charset="0"/>
          </a:endParaRPr>
        </a:p>
      </dgm:t>
    </dgm:pt>
    <dgm:pt modelId="{0D52F3D6-8FCE-4680-8E13-C7909ACE80DD}" type="sibTrans" cxnId="{BD94CD87-3E03-45CB-B1D8-1C3756F5E1C0}">
      <dgm:prSet/>
      <dgm:spPr>
        <a:solidFill>
          <a:srgbClr val="929598"/>
        </a:solidFill>
      </dgm:spPr>
      <dgm:t>
        <a:bodyPr/>
        <a:lstStyle/>
        <a:p>
          <a:endParaRPr lang="en-US" sz="1600">
            <a:latin typeface="Verdana" panose="020B0604030504040204" pitchFamily="34" charset="0"/>
            <a:ea typeface="Verdana" panose="020B0604030504040204" pitchFamily="34" charset="0"/>
          </a:endParaRPr>
        </a:p>
      </dgm:t>
    </dgm:pt>
    <dgm:pt modelId="{3625CC42-9D8C-4D73-A470-AF0B353FE737}">
      <dgm:prSet phldrT="[Text]" custT="1"/>
      <dgm:spPr>
        <a:solidFill>
          <a:srgbClr val="003668"/>
        </a:solidFill>
      </dgm:spPr>
      <dgm:t>
        <a:bodyPr/>
        <a:lstStyle/>
        <a:p>
          <a:r>
            <a:rPr lang="en-US" sz="2000">
              <a:solidFill>
                <a:schemeClr val="bg1"/>
              </a:solidFill>
              <a:latin typeface="Verdana" panose="020B0604030504040204" pitchFamily="34" charset="0"/>
              <a:ea typeface="Verdana" panose="020B0604030504040204" pitchFamily="34" charset="0"/>
            </a:rPr>
            <a:t>Law</a:t>
          </a:r>
        </a:p>
      </dgm:t>
    </dgm:pt>
    <dgm:pt modelId="{B222CB57-17C9-42BC-AA38-B09B254E58CD}" type="parTrans" cxnId="{60DC950E-2691-4274-B1DB-9709DB4F9BE8}">
      <dgm:prSet/>
      <dgm:spPr/>
      <dgm:t>
        <a:bodyPr/>
        <a:lstStyle/>
        <a:p>
          <a:endParaRPr lang="en-US" sz="1600">
            <a:latin typeface="Verdana" panose="020B0604030504040204" pitchFamily="34" charset="0"/>
            <a:ea typeface="Verdana" panose="020B0604030504040204" pitchFamily="34" charset="0"/>
          </a:endParaRPr>
        </a:p>
      </dgm:t>
    </dgm:pt>
    <dgm:pt modelId="{B25DF9E2-046D-4188-A0B8-80D07862E96B}" type="sibTrans" cxnId="{60DC950E-2691-4274-B1DB-9709DB4F9BE8}">
      <dgm:prSet/>
      <dgm:spPr>
        <a:solidFill>
          <a:srgbClr val="929598"/>
        </a:solidFill>
      </dgm:spPr>
      <dgm:t>
        <a:bodyPr/>
        <a:lstStyle/>
        <a:p>
          <a:endParaRPr lang="en-US" sz="1600">
            <a:latin typeface="Verdana" panose="020B0604030504040204" pitchFamily="34" charset="0"/>
            <a:ea typeface="Verdana" panose="020B0604030504040204" pitchFamily="34" charset="0"/>
          </a:endParaRPr>
        </a:p>
      </dgm:t>
    </dgm:pt>
    <dgm:pt modelId="{DB53E1A7-8897-489F-98B3-CFA2802FB05E}" type="pres">
      <dgm:prSet presAssocID="{48E1DFC8-7557-4D84-8DCA-F57E86977EBD}" presName="linearFlow" presStyleCnt="0">
        <dgm:presLayoutVars>
          <dgm:dir/>
          <dgm:animLvl val="lvl"/>
          <dgm:resizeHandles val="exact"/>
        </dgm:presLayoutVars>
      </dgm:prSet>
      <dgm:spPr/>
    </dgm:pt>
    <dgm:pt modelId="{1EB66FD4-AA52-4088-B487-7F2E4FE3C24E}" type="pres">
      <dgm:prSet presAssocID="{D3D605F9-A8D1-4E85-9F21-74DB60B3CA26}" presName="composite" presStyleCnt="0"/>
      <dgm:spPr/>
    </dgm:pt>
    <dgm:pt modelId="{F134F994-F92F-4286-B855-23B4B640A625}" type="pres">
      <dgm:prSet presAssocID="{D3D605F9-A8D1-4E85-9F21-74DB60B3CA26}" presName="parentText" presStyleLbl="alignNode1" presStyleIdx="0" presStyleCnt="1">
        <dgm:presLayoutVars>
          <dgm:chMax val="1"/>
          <dgm:bulletEnabled val="1"/>
        </dgm:presLayoutVars>
      </dgm:prSet>
      <dgm:spPr/>
    </dgm:pt>
    <dgm:pt modelId="{96D1D699-00EA-4BE1-A3B2-7E6F6ED147C4}" type="pres">
      <dgm:prSet presAssocID="{D3D605F9-A8D1-4E85-9F21-74DB60B3CA26}" presName="descendantText" presStyleLbl="alignAcc1" presStyleIdx="0" presStyleCnt="1" custLinFactNeighborX="0" custLinFactNeighborY="0">
        <dgm:presLayoutVars>
          <dgm:bulletEnabled val="1"/>
        </dgm:presLayoutVars>
      </dgm:prSet>
      <dgm:spPr/>
    </dgm:pt>
  </dgm:ptLst>
  <dgm:cxnLst>
    <dgm:cxn modelId="{60DC950E-2691-4274-B1DB-9709DB4F9BE8}" srcId="{D3D605F9-A8D1-4E85-9F21-74DB60B3CA26}" destId="{3625CC42-9D8C-4D73-A470-AF0B353FE737}" srcOrd="5" destOrd="0" parTransId="{B222CB57-17C9-42BC-AA38-B09B254E58CD}" sibTransId="{B25DF9E2-046D-4188-A0B8-80D07862E96B}"/>
    <dgm:cxn modelId="{52552B16-8546-490E-92B9-5ED4535EEFE3}" type="presOf" srcId="{DC2E68B2-17FE-467A-8CE2-21CA07C702F6}" destId="{96D1D699-00EA-4BE1-A3B2-7E6F6ED147C4}" srcOrd="0" destOrd="6" presId="urn:microsoft.com/office/officeart/2005/8/layout/chevron2"/>
    <dgm:cxn modelId="{F0A60E2F-0A45-4D70-AF0E-02836654F455}" srcId="{48E1DFC8-7557-4D84-8DCA-F57E86977EBD}" destId="{D3D605F9-A8D1-4E85-9F21-74DB60B3CA26}" srcOrd="0" destOrd="0" parTransId="{F09078B3-D0B1-4109-B3F0-3ED05D273C39}" sibTransId="{F03756F3-A938-4C8B-906B-6871099F6234}"/>
    <dgm:cxn modelId="{1A84C139-E037-4B57-86AA-A6C9BD55C073}" type="presOf" srcId="{797DEBB6-6015-49AE-925D-47F30BAAD572}" destId="{96D1D699-00EA-4BE1-A3B2-7E6F6ED147C4}" srcOrd="0" destOrd="4" presId="urn:microsoft.com/office/officeart/2005/8/layout/chevron2"/>
    <dgm:cxn modelId="{E1303E63-9918-453C-8CC4-226566E7239D}" srcId="{D3D605F9-A8D1-4E85-9F21-74DB60B3CA26}" destId="{283E3359-99A4-4FF3-9D76-845FE665D89C}" srcOrd="2" destOrd="0" parTransId="{0F2DC8BE-1AAA-49FF-A719-C76AFE272403}" sibTransId="{507A5623-6226-4903-B192-2F41EE48C28C}"/>
    <dgm:cxn modelId="{485DBB4F-4394-47FB-B34B-BF0E4A806C8D}" srcId="{D3D605F9-A8D1-4E85-9F21-74DB60B3CA26}" destId="{DC2E68B2-17FE-467A-8CE2-21CA07C702F6}" srcOrd="6" destOrd="0" parTransId="{AF18626D-2C11-41F6-A506-A242B5640B2B}" sibTransId="{A33A8128-3544-49D7-A68F-A34DEDF28FAF}"/>
    <dgm:cxn modelId="{AA49D37D-1B28-4441-BAEA-E8555C9B7DBE}" type="presOf" srcId="{D3D605F9-A8D1-4E85-9F21-74DB60B3CA26}" destId="{F134F994-F92F-4286-B855-23B4B640A625}" srcOrd="0" destOrd="0" presId="urn:microsoft.com/office/officeart/2005/8/layout/chevron2"/>
    <dgm:cxn modelId="{1E86377F-3F48-4AC6-8FB2-0C2191977413}" srcId="{D3D605F9-A8D1-4E85-9F21-74DB60B3CA26}" destId="{9DDB2F43-940C-43B0-AB11-49AB4B0D4C4B}" srcOrd="1" destOrd="0" parTransId="{D40F0766-F251-4EAD-89A8-13F475228365}" sibTransId="{1E315ED4-2979-4A4E-9A06-DE536C40200E}"/>
    <dgm:cxn modelId="{BD94CD87-3E03-45CB-B1D8-1C3756F5E1C0}" srcId="{D3D605F9-A8D1-4E85-9F21-74DB60B3CA26}" destId="{797DEBB6-6015-49AE-925D-47F30BAAD572}" srcOrd="4" destOrd="0" parTransId="{26BAE4D2-056C-4799-97D5-7AD3D0EC5EEA}" sibTransId="{0D52F3D6-8FCE-4680-8E13-C7909ACE80DD}"/>
    <dgm:cxn modelId="{F77412A6-5862-4F21-B0B6-51EF7AA67DBE}" srcId="{D3D605F9-A8D1-4E85-9F21-74DB60B3CA26}" destId="{F2BA80DE-9887-447F-8274-EE328868335E}" srcOrd="3" destOrd="0" parTransId="{1B9881BC-DA72-436B-BCE3-14D6987ED43A}" sibTransId="{3FFC1960-2680-419D-A59E-EAD17DF7A0C1}"/>
    <dgm:cxn modelId="{CEC7AAA7-3B77-4690-8D51-71F97A669808}" type="presOf" srcId="{F2BA80DE-9887-447F-8274-EE328868335E}" destId="{96D1D699-00EA-4BE1-A3B2-7E6F6ED147C4}" srcOrd="0" destOrd="3" presId="urn:microsoft.com/office/officeart/2005/8/layout/chevron2"/>
    <dgm:cxn modelId="{6645B6B9-98A2-4934-AB27-9020B77F85D8}" type="presOf" srcId="{9DDB2F43-940C-43B0-AB11-49AB4B0D4C4B}" destId="{96D1D699-00EA-4BE1-A3B2-7E6F6ED147C4}" srcOrd="0" destOrd="1" presId="urn:microsoft.com/office/officeart/2005/8/layout/chevron2"/>
    <dgm:cxn modelId="{D63001CF-BEDF-4F18-9764-6DB22497DE0C}" type="presOf" srcId="{604191B5-8941-4A38-8A7E-AE8BB8A9EF83}" destId="{96D1D699-00EA-4BE1-A3B2-7E6F6ED147C4}" srcOrd="0" destOrd="0" presId="urn:microsoft.com/office/officeart/2005/8/layout/chevron2"/>
    <dgm:cxn modelId="{977FFFE5-3CA1-4530-A788-39BEF909D6F9}" type="presOf" srcId="{3625CC42-9D8C-4D73-A470-AF0B353FE737}" destId="{96D1D699-00EA-4BE1-A3B2-7E6F6ED147C4}" srcOrd="0" destOrd="5" presId="urn:microsoft.com/office/officeart/2005/8/layout/chevron2"/>
    <dgm:cxn modelId="{5036E2E8-B72C-4AB7-BBA5-96A397CC7878}" type="presOf" srcId="{283E3359-99A4-4FF3-9D76-845FE665D89C}" destId="{96D1D699-00EA-4BE1-A3B2-7E6F6ED147C4}" srcOrd="0" destOrd="2" presId="urn:microsoft.com/office/officeart/2005/8/layout/chevron2"/>
    <dgm:cxn modelId="{4D7869FC-418C-4BC4-AB3D-0A4E6C6F882C}" type="presOf" srcId="{48E1DFC8-7557-4D84-8DCA-F57E86977EBD}" destId="{DB53E1A7-8897-489F-98B3-CFA2802FB05E}" srcOrd="0" destOrd="0" presId="urn:microsoft.com/office/officeart/2005/8/layout/chevron2"/>
    <dgm:cxn modelId="{F028DCFE-B384-4ED0-ABE6-C11FC979B4B1}" srcId="{D3D605F9-A8D1-4E85-9F21-74DB60B3CA26}" destId="{604191B5-8941-4A38-8A7E-AE8BB8A9EF83}" srcOrd="0" destOrd="0" parTransId="{9ABED51B-C127-44EC-8A6A-B49993CE0E1D}" sibTransId="{C4D2935A-A5AE-4368-89CB-9EAE26DAEA6C}"/>
    <dgm:cxn modelId="{1A0095D6-96CA-4850-8017-6AA9B949A76D}" type="presParOf" srcId="{DB53E1A7-8897-489F-98B3-CFA2802FB05E}" destId="{1EB66FD4-AA52-4088-B487-7F2E4FE3C24E}" srcOrd="0" destOrd="0" presId="urn:microsoft.com/office/officeart/2005/8/layout/chevron2"/>
    <dgm:cxn modelId="{B729DEFC-AB1C-4D25-A976-50D17375966A}" type="presParOf" srcId="{1EB66FD4-AA52-4088-B487-7F2E4FE3C24E}" destId="{F134F994-F92F-4286-B855-23B4B640A625}" srcOrd="0" destOrd="0" presId="urn:microsoft.com/office/officeart/2005/8/layout/chevron2"/>
    <dgm:cxn modelId="{B932BA2D-946A-47E2-8390-51105422C251}" type="presParOf" srcId="{1EB66FD4-AA52-4088-B487-7F2E4FE3C24E}" destId="{96D1D699-00EA-4BE1-A3B2-7E6F6ED147C4}"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16D9A8-091B-4B4D-A301-9C0DA0BAACDA}">
      <dsp:nvSpPr>
        <dsp:cNvPr id="0" name=""/>
        <dsp:cNvSpPr/>
      </dsp:nvSpPr>
      <dsp:spPr>
        <a:xfrm>
          <a:off x="997205" y="0"/>
          <a:ext cx="2043171" cy="2043379"/>
        </a:xfrm>
        <a:prstGeom prst="circularArrow">
          <a:avLst>
            <a:gd name="adj1" fmla="val 10980"/>
            <a:gd name="adj2" fmla="val 1142322"/>
            <a:gd name="adj3" fmla="val 4500000"/>
            <a:gd name="adj4" fmla="val 10800000"/>
            <a:gd name="adj5" fmla="val 125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590D14D-957C-4B2F-BD77-3C6CB28A56BE}">
      <dsp:nvSpPr>
        <dsp:cNvPr id="0" name=""/>
        <dsp:cNvSpPr/>
      </dsp:nvSpPr>
      <dsp:spPr>
        <a:xfrm>
          <a:off x="2974473" y="620654"/>
          <a:ext cx="2050248" cy="812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US" sz="1200" kern="1200"/>
            <a:t>Why </a:t>
          </a:r>
          <a:r>
            <a:rPr lang="en-US" sz="1200" kern="1200">
              <a:solidFill>
                <a:schemeClr val="tx1"/>
              </a:solidFill>
            </a:rPr>
            <a:t>are</a:t>
          </a:r>
          <a:r>
            <a:rPr lang="en-US" sz="1200" kern="1200"/>
            <a:t> we escalating</a:t>
          </a:r>
        </a:p>
        <a:p>
          <a:pPr marL="114300" lvl="1" indent="-114300" algn="l" defTabSz="533400">
            <a:lnSpc>
              <a:spcPct val="90000"/>
            </a:lnSpc>
            <a:spcBef>
              <a:spcPct val="0"/>
            </a:spcBef>
            <a:spcAft>
              <a:spcPct val="15000"/>
            </a:spcAft>
            <a:buChar char="•"/>
          </a:pPr>
          <a:r>
            <a:rPr lang="en-US" sz="1200" kern="1200"/>
            <a:t>When do we escalate</a:t>
          </a:r>
        </a:p>
      </dsp:txBody>
      <dsp:txXfrm>
        <a:off x="2974473" y="620654"/>
        <a:ext cx="2050248" cy="812800"/>
      </dsp:txXfrm>
    </dsp:sp>
    <dsp:sp modelId="{027EB166-8595-48E8-9885-93C6C1B8385A}">
      <dsp:nvSpPr>
        <dsp:cNvPr id="0" name=""/>
        <dsp:cNvSpPr/>
      </dsp:nvSpPr>
      <dsp:spPr>
        <a:xfrm>
          <a:off x="1448305" y="739648"/>
          <a:ext cx="1140205" cy="5700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Analysis</a:t>
          </a:r>
        </a:p>
      </dsp:txBody>
      <dsp:txXfrm>
        <a:off x="1448305" y="739648"/>
        <a:ext cx="1140205" cy="570043"/>
      </dsp:txXfrm>
    </dsp:sp>
    <dsp:sp modelId="{62632E44-DE38-4438-89DB-D14853832AAC}">
      <dsp:nvSpPr>
        <dsp:cNvPr id="0" name=""/>
        <dsp:cNvSpPr/>
      </dsp:nvSpPr>
      <dsp:spPr>
        <a:xfrm>
          <a:off x="429594" y="1174225"/>
          <a:ext cx="2043171" cy="2043379"/>
        </a:xfrm>
        <a:prstGeom prst="leftCircularArrow">
          <a:avLst>
            <a:gd name="adj1" fmla="val 10980"/>
            <a:gd name="adj2" fmla="val 1142322"/>
            <a:gd name="adj3" fmla="val 6300000"/>
            <a:gd name="adj4" fmla="val 18900000"/>
            <a:gd name="adj5" fmla="val 125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A091BB5-7F82-4D79-94B7-D407C7E2A8EA}">
      <dsp:nvSpPr>
        <dsp:cNvPr id="0" name=""/>
        <dsp:cNvSpPr/>
      </dsp:nvSpPr>
      <dsp:spPr>
        <a:xfrm>
          <a:off x="2553626" y="1818380"/>
          <a:ext cx="1919048" cy="812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85"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kern="1200"/>
            <a:t>Lack of Knowledge</a:t>
          </a:r>
        </a:p>
        <a:p>
          <a:pPr marL="57150" lvl="1" indent="-57150" algn="l" defTabSz="488950">
            <a:lnSpc>
              <a:spcPct val="90000"/>
            </a:lnSpc>
            <a:spcBef>
              <a:spcPct val="0"/>
            </a:spcBef>
            <a:spcAft>
              <a:spcPct val="15000"/>
            </a:spcAft>
            <a:buChar char="•"/>
          </a:pPr>
          <a:r>
            <a:rPr lang="en-US" sz="1100" kern="1200"/>
            <a:t>Lack of Access</a:t>
          </a:r>
        </a:p>
      </dsp:txBody>
      <dsp:txXfrm>
        <a:off x="2553626" y="1818380"/>
        <a:ext cx="1919048" cy="812800"/>
      </dsp:txXfrm>
    </dsp:sp>
    <dsp:sp modelId="{E690700B-4013-49E2-A1CC-01DB21233BB3}">
      <dsp:nvSpPr>
        <dsp:cNvPr id="0" name=""/>
        <dsp:cNvSpPr/>
      </dsp:nvSpPr>
      <dsp:spPr>
        <a:xfrm>
          <a:off x="739129" y="1916040"/>
          <a:ext cx="1418734" cy="5700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Understanding</a:t>
          </a:r>
        </a:p>
      </dsp:txBody>
      <dsp:txXfrm>
        <a:off x="739129" y="1916040"/>
        <a:ext cx="1418734" cy="570043"/>
      </dsp:txXfrm>
    </dsp:sp>
    <dsp:sp modelId="{9B10CD8D-D58D-49A6-81B6-F41CC42BD45A}">
      <dsp:nvSpPr>
        <dsp:cNvPr id="0" name=""/>
        <dsp:cNvSpPr/>
      </dsp:nvSpPr>
      <dsp:spPr>
        <a:xfrm>
          <a:off x="997205" y="2352785"/>
          <a:ext cx="2043171" cy="2043379"/>
        </a:xfrm>
        <a:prstGeom prst="circularArrow">
          <a:avLst>
            <a:gd name="adj1" fmla="val 10980"/>
            <a:gd name="adj2" fmla="val 1142322"/>
            <a:gd name="adj3" fmla="val 4500000"/>
            <a:gd name="adj4" fmla="val 13500000"/>
            <a:gd name="adj5" fmla="val 125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A1B536A-8206-4A83-ACEB-58209683F9A8}">
      <dsp:nvSpPr>
        <dsp:cNvPr id="0" name=""/>
        <dsp:cNvSpPr/>
      </dsp:nvSpPr>
      <dsp:spPr>
        <a:xfrm>
          <a:off x="2961121" y="2968107"/>
          <a:ext cx="2147652" cy="812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85"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kern="1200">
              <a:solidFill>
                <a:srgbClr val="003668">
                  <a:hueOff val="0"/>
                  <a:satOff val="0"/>
                  <a:lumOff val="0"/>
                  <a:alphaOff val="0"/>
                </a:srgbClr>
              </a:solidFill>
              <a:latin typeface="Calibri" panose="020F0502020204030204"/>
              <a:ea typeface="+mn-ea"/>
              <a:cs typeface="+mn-cs"/>
            </a:rPr>
            <a:t>Drive process improvements</a:t>
          </a:r>
        </a:p>
        <a:p>
          <a:pPr marL="57150" lvl="1" indent="-57150" algn="l" defTabSz="488950">
            <a:lnSpc>
              <a:spcPct val="90000"/>
            </a:lnSpc>
            <a:spcBef>
              <a:spcPct val="0"/>
            </a:spcBef>
            <a:spcAft>
              <a:spcPct val="15000"/>
            </a:spcAft>
            <a:buChar char="•"/>
          </a:pPr>
          <a:r>
            <a:rPr lang="en-US" sz="1100" kern="1200"/>
            <a:t>Build knowledge</a:t>
          </a:r>
        </a:p>
        <a:p>
          <a:pPr marL="57150" lvl="1" indent="-57150" algn="l" defTabSz="488950">
            <a:lnSpc>
              <a:spcPct val="90000"/>
            </a:lnSpc>
            <a:spcBef>
              <a:spcPct val="0"/>
            </a:spcBef>
            <a:spcAft>
              <a:spcPct val="15000"/>
            </a:spcAft>
            <a:buChar char="•"/>
          </a:pPr>
          <a:r>
            <a:rPr lang="en-US" sz="1100" kern="1200"/>
            <a:t>Ensure the right level of access</a:t>
          </a:r>
        </a:p>
      </dsp:txBody>
      <dsp:txXfrm>
        <a:off x="2961121" y="2968107"/>
        <a:ext cx="2147652" cy="812800"/>
      </dsp:txXfrm>
    </dsp:sp>
    <dsp:sp modelId="{87710716-55FB-4A7F-BC04-9656713757E7}">
      <dsp:nvSpPr>
        <dsp:cNvPr id="0" name=""/>
        <dsp:cNvSpPr/>
      </dsp:nvSpPr>
      <dsp:spPr>
        <a:xfrm>
          <a:off x="1448305" y="3092433"/>
          <a:ext cx="1140205" cy="5700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kern="1200"/>
            <a:t>Action</a:t>
          </a:r>
        </a:p>
      </dsp:txBody>
      <dsp:txXfrm>
        <a:off x="1448305" y="3092433"/>
        <a:ext cx="1140205" cy="570043"/>
      </dsp:txXfrm>
    </dsp:sp>
    <dsp:sp modelId="{6397120B-A676-48FD-9F39-A8EF6D746537}">
      <dsp:nvSpPr>
        <dsp:cNvPr id="0" name=""/>
        <dsp:cNvSpPr/>
      </dsp:nvSpPr>
      <dsp:spPr>
        <a:xfrm>
          <a:off x="575233" y="3662477"/>
          <a:ext cx="1755341" cy="1756189"/>
        </a:xfrm>
        <a:prstGeom prst="blockArc">
          <a:avLst>
            <a:gd name="adj1" fmla="val 0"/>
            <a:gd name="adj2" fmla="val 18900000"/>
            <a:gd name="adj3" fmla="val 1274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CD38E1-4712-4F79-BF2B-BFE95129C757}">
      <dsp:nvSpPr>
        <dsp:cNvPr id="0" name=""/>
        <dsp:cNvSpPr/>
      </dsp:nvSpPr>
      <dsp:spPr>
        <a:xfrm>
          <a:off x="2424215" y="4157772"/>
          <a:ext cx="2397105" cy="812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US" sz="1200" kern="1200"/>
            <a:t>Increased first call resolution</a:t>
          </a:r>
        </a:p>
        <a:p>
          <a:pPr marL="114300" lvl="1" indent="-114300" algn="l" defTabSz="533400">
            <a:lnSpc>
              <a:spcPct val="90000"/>
            </a:lnSpc>
            <a:spcBef>
              <a:spcPct val="0"/>
            </a:spcBef>
            <a:spcAft>
              <a:spcPct val="15000"/>
            </a:spcAft>
            <a:buChar char="•"/>
          </a:pPr>
          <a:r>
            <a:rPr lang="en-US" sz="1200" kern="1200"/>
            <a:t>Increased quality</a:t>
          </a:r>
        </a:p>
        <a:p>
          <a:pPr marL="114300" lvl="1" indent="-114300" algn="l" defTabSz="533400">
            <a:lnSpc>
              <a:spcPct val="90000"/>
            </a:lnSpc>
            <a:spcBef>
              <a:spcPct val="0"/>
            </a:spcBef>
            <a:spcAft>
              <a:spcPct val="15000"/>
            </a:spcAft>
            <a:buChar char="•"/>
          </a:pPr>
          <a:r>
            <a:rPr lang="en-US" sz="1200" kern="1200"/>
            <a:t>Increased speed of resolution</a:t>
          </a:r>
        </a:p>
      </dsp:txBody>
      <dsp:txXfrm>
        <a:off x="2424215" y="4157772"/>
        <a:ext cx="2397105" cy="812800"/>
      </dsp:txXfrm>
    </dsp:sp>
    <dsp:sp modelId="{936B9F89-7889-4749-82BF-5315BD05EF26}">
      <dsp:nvSpPr>
        <dsp:cNvPr id="0" name=""/>
        <dsp:cNvSpPr/>
      </dsp:nvSpPr>
      <dsp:spPr>
        <a:xfrm>
          <a:off x="878394" y="4268825"/>
          <a:ext cx="1140205" cy="5700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Results</a:t>
          </a:r>
        </a:p>
      </dsp:txBody>
      <dsp:txXfrm>
        <a:off x="878394" y="4268825"/>
        <a:ext cx="1140205" cy="5700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41768-6502-482F-A0C3-8D1CED45CC52}">
      <dsp:nvSpPr>
        <dsp:cNvPr id="0" name=""/>
        <dsp:cNvSpPr/>
      </dsp:nvSpPr>
      <dsp:spPr>
        <a:xfrm rot="16200000">
          <a:off x="-1261193" y="1261193"/>
          <a:ext cx="4986658" cy="2464271"/>
        </a:xfrm>
        <a:prstGeom prst="flowChartManualOperati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0" tIns="0" rIns="203200" bIns="0" numCol="1" spcCol="1270" anchor="t" anchorCtr="0">
          <a:noAutofit/>
        </a:bodyPr>
        <a:lstStyle/>
        <a:p>
          <a:pPr marL="0" lvl="0" indent="0" algn="l" defTabSz="1422400">
            <a:lnSpc>
              <a:spcPct val="90000"/>
            </a:lnSpc>
            <a:spcBef>
              <a:spcPct val="0"/>
            </a:spcBef>
            <a:spcAft>
              <a:spcPct val="35000"/>
            </a:spcAft>
            <a:buNone/>
          </a:pPr>
          <a:r>
            <a:rPr lang="en-US" sz="3200" kern="1200"/>
            <a:t>EI Basics</a:t>
          </a:r>
        </a:p>
        <a:p>
          <a:pPr marL="228600" lvl="1" indent="-228600" algn="l" defTabSz="1066800">
            <a:lnSpc>
              <a:spcPct val="90000"/>
            </a:lnSpc>
            <a:spcBef>
              <a:spcPct val="0"/>
            </a:spcBef>
            <a:spcAft>
              <a:spcPct val="15000"/>
            </a:spcAft>
            <a:buChar char="•"/>
          </a:pPr>
          <a:r>
            <a:rPr lang="en-US" sz="2400" kern="1200"/>
            <a:t>Expectations</a:t>
          </a:r>
        </a:p>
        <a:p>
          <a:pPr marL="228600" lvl="1" indent="-228600" algn="l" defTabSz="1066800">
            <a:lnSpc>
              <a:spcPct val="90000"/>
            </a:lnSpc>
            <a:spcBef>
              <a:spcPct val="0"/>
            </a:spcBef>
            <a:spcAft>
              <a:spcPct val="15000"/>
            </a:spcAft>
            <a:buChar char="•"/>
          </a:pPr>
          <a:r>
            <a:rPr lang="en-US" sz="2400" kern="1200"/>
            <a:t>Account</a:t>
          </a:r>
        </a:p>
        <a:p>
          <a:pPr marL="228600" lvl="1" indent="-228600" algn="l" defTabSz="1066800">
            <a:lnSpc>
              <a:spcPct val="90000"/>
            </a:lnSpc>
            <a:spcBef>
              <a:spcPct val="0"/>
            </a:spcBef>
            <a:spcAft>
              <a:spcPct val="15000"/>
            </a:spcAft>
            <a:buChar char="•"/>
          </a:pPr>
          <a:r>
            <a:rPr lang="en-US" sz="2400" kern="1200"/>
            <a:t>Knowledge</a:t>
          </a:r>
        </a:p>
        <a:p>
          <a:pPr marL="228600" lvl="1" indent="-228600" algn="l" defTabSz="1066800">
            <a:lnSpc>
              <a:spcPct val="90000"/>
            </a:lnSpc>
            <a:spcBef>
              <a:spcPct val="0"/>
            </a:spcBef>
            <a:spcAft>
              <a:spcPct val="15000"/>
            </a:spcAft>
            <a:buChar char="•"/>
          </a:pPr>
          <a:r>
            <a:rPr lang="en-US" sz="2400" kern="1200"/>
            <a:t>HR Services</a:t>
          </a:r>
        </a:p>
        <a:p>
          <a:pPr marL="228600" lvl="1" indent="-228600" algn="l" defTabSz="1066800">
            <a:lnSpc>
              <a:spcPct val="90000"/>
            </a:lnSpc>
            <a:spcBef>
              <a:spcPct val="0"/>
            </a:spcBef>
            <a:spcAft>
              <a:spcPct val="15000"/>
            </a:spcAft>
            <a:buChar char="•"/>
          </a:pPr>
          <a:r>
            <a:rPr lang="en-US" sz="2400" kern="1200"/>
            <a:t>Phones</a:t>
          </a:r>
        </a:p>
      </dsp:txBody>
      <dsp:txXfrm rot="5400000">
        <a:off x="0" y="997332"/>
        <a:ext cx="2464271" cy="2991994"/>
      </dsp:txXfrm>
    </dsp:sp>
    <dsp:sp modelId="{DCF7D7E9-0CED-4045-A14C-2A8405A7B0C4}">
      <dsp:nvSpPr>
        <dsp:cNvPr id="0" name=""/>
        <dsp:cNvSpPr/>
      </dsp:nvSpPr>
      <dsp:spPr>
        <a:xfrm rot="16200000">
          <a:off x="1253335" y="1202318"/>
          <a:ext cx="4986658" cy="2582021"/>
        </a:xfrm>
        <a:prstGeom prst="flowChartManualOperati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0" tIns="0" rIns="203200" bIns="0" numCol="1" spcCol="1270" anchor="t" anchorCtr="0">
          <a:noAutofit/>
        </a:bodyPr>
        <a:lstStyle/>
        <a:p>
          <a:pPr marL="0" lvl="0" indent="0" algn="l" defTabSz="1422400">
            <a:lnSpc>
              <a:spcPct val="90000"/>
            </a:lnSpc>
            <a:spcBef>
              <a:spcPct val="0"/>
            </a:spcBef>
            <a:spcAft>
              <a:spcPct val="35000"/>
            </a:spcAft>
            <a:buNone/>
          </a:pPr>
          <a:r>
            <a:rPr lang="en-US" sz="3200" kern="1200"/>
            <a:t>Client Basics</a:t>
          </a:r>
        </a:p>
        <a:p>
          <a:pPr marL="228600" lvl="1" indent="-228600" algn="l" defTabSz="1066800">
            <a:lnSpc>
              <a:spcPct val="90000"/>
            </a:lnSpc>
            <a:spcBef>
              <a:spcPct val="0"/>
            </a:spcBef>
            <a:spcAft>
              <a:spcPct val="15000"/>
            </a:spcAft>
            <a:buChar char="•"/>
          </a:pPr>
          <a:r>
            <a:rPr lang="en-US" sz="2400" kern="1200"/>
            <a:t>Greetings</a:t>
          </a:r>
        </a:p>
        <a:p>
          <a:pPr marL="228600" lvl="1" indent="-228600" algn="l" defTabSz="1066800">
            <a:lnSpc>
              <a:spcPct val="90000"/>
            </a:lnSpc>
            <a:spcBef>
              <a:spcPct val="0"/>
            </a:spcBef>
            <a:spcAft>
              <a:spcPct val="15000"/>
            </a:spcAft>
            <a:buChar char="•"/>
          </a:pPr>
          <a:r>
            <a:rPr lang="en-US" sz="2400" kern="1200"/>
            <a:t>Tickets</a:t>
          </a:r>
        </a:p>
        <a:p>
          <a:pPr marL="228600" lvl="1" indent="-228600" algn="l" defTabSz="1066800">
            <a:lnSpc>
              <a:spcPct val="90000"/>
            </a:lnSpc>
            <a:spcBef>
              <a:spcPct val="0"/>
            </a:spcBef>
            <a:spcAft>
              <a:spcPct val="15000"/>
            </a:spcAft>
            <a:buChar char="•"/>
          </a:pPr>
          <a:r>
            <a:rPr lang="en-US" sz="2400" kern="1200"/>
            <a:t>Escalations</a:t>
          </a:r>
        </a:p>
        <a:p>
          <a:pPr marL="228600" lvl="1" indent="-228600" algn="l" defTabSz="1066800">
            <a:lnSpc>
              <a:spcPct val="90000"/>
            </a:lnSpc>
            <a:spcBef>
              <a:spcPct val="0"/>
            </a:spcBef>
            <a:spcAft>
              <a:spcPct val="15000"/>
            </a:spcAft>
            <a:buChar char="•"/>
          </a:pPr>
          <a:r>
            <a:rPr lang="en-US" sz="2400" kern="1200"/>
            <a:t>Knowledge</a:t>
          </a:r>
        </a:p>
      </dsp:txBody>
      <dsp:txXfrm rot="5400000">
        <a:off x="2455653" y="997332"/>
        <a:ext cx="2582021" cy="2991994"/>
      </dsp:txXfrm>
    </dsp:sp>
    <dsp:sp modelId="{ACE6C490-377A-49C6-937D-0778FA6E7E44}">
      <dsp:nvSpPr>
        <dsp:cNvPr id="0" name=""/>
        <dsp:cNvSpPr/>
      </dsp:nvSpPr>
      <dsp:spPr>
        <a:xfrm rot="16200000">
          <a:off x="3949611" y="1046532"/>
          <a:ext cx="4986658" cy="2893592"/>
        </a:xfrm>
        <a:prstGeom prst="flowChartManualOperation">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0" tIns="0" rIns="203200" bIns="0" numCol="1" spcCol="1270" anchor="t" anchorCtr="0">
          <a:noAutofit/>
        </a:bodyPr>
        <a:lstStyle/>
        <a:p>
          <a:pPr marL="0" lvl="0" indent="0" algn="l" defTabSz="1422400">
            <a:lnSpc>
              <a:spcPct val="90000"/>
            </a:lnSpc>
            <a:spcBef>
              <a:spcPct val="0"/>
            </a:spcBef>
            <a:spcAft>
              <a:spcPct val="35000"/>
            </a:spcAft>
            <a:buNone/>
          </a:pPr>
          <a:r>
            <a:rPr lang="en-US" sz="3200" kern="1200"/>
            <a:t>Client Specifics</a:t>
          </a:r>
        </a:p>
        <a:p>
          <a:pPr marL="228600" lvl="1" indent="-228600" algn="l" defTabSz="1066800">
            <a:lnSpc>
              <a:spcPct val="90000"/>
            </a:lnSpc>
            <a:spcBef>
              <a:spcPct val="0"/>
            </a:spcBef>
            <a:spcAft>
              <a:spcPct val="15000"/>
            </a:spcAft>
            <a:buChar char="•"/>
          </a:pPr>
          <a:r>
            <a:rPr lang="en-US" sz="2400" kern="1200"/>
            <a:t>Communication</a:t>
          </a:r>
        </a:p>
        <a:p>
          <a:pPr marL="228600" lvl="1" indent="-228600" algn="l" defTabSz="1066800">
            <a:lnSpc>
              <a:spcPct val="90000"/>
            </a:lnSpc>
            <a:spcBef>
              <a:spcPct val="0"/>
            </a:spcBef>
            <a:spcAft>
              <a:spcPct val="15000"/>
            </a:spcAft>
            <a:buChar char="•"/>
          </a:pPr>
          <a:r>
            <a:rPr lang="en-US" sz="2400" kern="1200"/>
            <a:t>Applications</a:t>
          </a:r>
        </a:p>
        <a:p>
          <a:pPr marL="228600" lvl="1" indent="-228600" algn="l" defTabSz="1066800">
            <a:lnSpc>
              <a:spcPct val="90000"/>
            </a:lnSpc>
            <a:spcBef>
              <a:spcPct val="0"/>
            </a:spcBef>
            <a:spcAft>
              <a:spcPct val="15000"/>
            </a:spcAft>
            <a:buChar char="•"/>
          </a:pPr>
          <a:r>
            <a:rPr lang="en-US" sz="2400" kern="1200"/>
            <a:t>Major Incident</a:t>
          </a:r>
        </a:p>
        <a:p>
          <a:pPr marL="228600" lvl="1" indent="-228600" algn="l" defTabSz="1066800">
            <a:lnSpc>
              <a:spcPct val="90000"/>
            </a:lnSpc>
            <a:spcBef>
              <a:spcPct val="0"/>
            </a:spcBef>
            <a:spcAft>
              <a:spcPct val="15000"/>
            </a:spcAft>
            <a:buChar char="•"/>
          </a:pPr>
          <a:r>
            <a:rPr lang="en-US" sz="2400" kern="1200"/>
            <a:t>Ticket drivers</a:t>
          </a:r>
        </a:p>
      </dsp:txBody>
      <dsp:txXfrm rot="5400000">
        <a:off x="4996144" y="997331"/>
        <a:ext cx="2893592" cy="299199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01BD9C-F4DC-0F47-8C4B-C33EDB7081ED}">
      <dsp:nvSpPr>
        <dsp:cNvPr id="0" name=""/>
        <dsp:cNvSpPr/>
      </dsp:nvSpPr>
      <dsp:spPr>
        <a:xfrm>
          <a:off x="523484" y="439587"/>
          <a:ext cx="4461444" cy="4461444"/>
        </a:xfrm>
        <a:prstGeom prst="blockArc">
          <a:avLst>
            <a:gd name="adj1" fmla="val 13800000"/>
            <a:gd name="adj2" fmla="val 16200000"/>
            <a:gd name="adj3" fmla="val 305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3C9E4EC-725C-2A4D-807C-8D89022BA684}">
      <dsp:nvSpPr>
        <dsp:cNvPr id="0" name=""/>
        <dsp:cNvSpPr/>
      </dsp:nvSpPr>
      <dsp:spPr>
        <a:xfrm>
          <a:off x="523484" y="439587"/>
          <a:ext cx="4461444" cy="4461444"/>
        </a:xfrm>
        <a:prstGeom prst="blockArc">
          <a:avLst>
            <a:gd name="adj1" fmla="val 11400000"/>
            <a:gd name="adj2" fmla="val 13800000"/>
            <a:gd name="adj3" fmla="val 3051"/>
          </a:avLst>
        </a:prstGeom>
        <a:solidFill>
          <a:srgbClr val="929598"/>
        </a:solidFill>
        <a:ln>
          <a:noFill/>
        </a:ln>
        <a:effectLst/>
      </dsp:spPr>
      <dsp:style>
        <a:lnRef idx="0">
          <a:scrgbClr r="0" g="0" b="0"/>
        </a:lnRef>
        <a:fillRef idx="1">
          <a:scrgbClr r="0" g="0" b="0"/>
        </a:fillRef>
        <a:effectRef idx="0">
          <a:scrgbClr r="0" g="0" b="0"/>
        </a:effectRef>
        <a:fontRef idx="minor">
          <a:schemeClr val="lt1"/>
        </a:fontRef>
      </dsp:style>
    </dsp:sp>
    <dsp:sp modelId="{902B8D1F-2BA0-844C-ABCD-3E5C4D41E75F}">
      <dsp:nvSpPr>
        <dsp:cNvPr id="0" name=""/>
        <dsp:cNvSpPr/>
      </dsp:nvSpPr>
      <dsp:spPr>
        <a:xfrm>
          <a:off x="523484" y="439587"/>
          <a:ext cx="4461444" cy="4461444"/>
        </a:xfrm>
        <a:prstGeom prst="blockArc">
          <a:avLst>
            <a:gd name="adj1" fmla="val 9000000"/>
            <a:gd name="adj2" fmla="val 11400000"/>
            <a:gd name="adj3" fmla="val 3051"/>
          </a:avLst>
        </a:prstGeom>
        <a:solidFill>
          <a:srgbClr val="929598"/>
        </a:solidFill>
        <a:ln>
          <a:noFill/>
        </a:ln>
        <a:effectLst/>
      </dsp:spPr>
      <dsp:style>
        <a:lnRef idx="0">
          <a:scrgbClr r="0" g="0" b="0"/>
        </a:lnRef>
        <a:fillRef idx="1">
          <a:scrgbClr r="0" g="0" b="0"/>
        </a:fillRef>
        <a:effectRef idx="0">
          <a:scrgbClr r="0" g="0" b="0"/>
        </a:effectRef>
        <a:fontRef idx="minor">
          <a:schemeClr val="lt1"/>
        </a:fontRef>
      </dsp:style>
    </dsp:sp>
    <dsp:sp modelId="{A2D292A0-A796-2C40-8119-26E77CA83229}">
      <dsp:nvSpPr>
        <dsp:cNvPr id="0" name=""/>
        <dsp:cNvSpPr/>
      </dsp:nvSpPr>
      <dsp:spPr>
        <a:xfrm>
          <a:off x="523484" y="439587"/>
          <a:ext cx="4461444" cy="4461444"/>
        </a:xfrm>
        <a:prstGeom prst="blockArc">
          <a:avLst>
            <a:gd name="adj1" fmla="val 6600000"/>
            <a:gd name="adj2" fmla="val 9000000"/>
            <a:gd name="adj3" fmla="val 3051"/>
          </a:avLst>
        </a:prstGeom>
        <a:solidFill>
          <a:srgbClr val="929598"/>
        </a:solidFill>
        <a:ln>
          <a:noFill/>
        </a:ln>
        <a:effectLst/>
      </dsp:spPr>
      <dsp:style>
        <a:lnRef idx="0">
          <a:scrgbClr r="0" g="0" b="0"/>
        </a:lnRef>
        <a:fillRef idx="1">
          <a:scrgbClr r="0" g="0" b="0"/>
        </a:fillRef>
        <a:effectRef idx="0">
          <a:scrgbClr r="0" g="0" b="0"/>
        </a:effectRef>
        <a:fontRef idx="minor">
          <a:schemeClr val="lt1"/>
        </a:fontRef>
      </dsp:style>
    </dsp:sp>
    <dsp:sp modelId="{CFC71785-4D2E-AF4C-906A-7EA38B50F790}">
      <dsp:nvSpPr>
        <dsp:cNvPr id="0" name=""/>
        <dsp:cNvSpPr/>
      </dsp:nvSpPr>
      <dsp:spPr>
        <a:xfrm>
          <a:off x="523484" y="439587"/>
          <a:ext cx="4461444" cy="4461444"/>
        </a:xfrm>
        <a:prstGeom prst="blockArc">
          <a:avLst>
            <a:gd name="adj1" fmla="val 4200000"/>
            <a:gd name="adj2" fmla="val 6600000"/>
            <a:gd name="adj3" fmla="val 3051"/>
          </a:avLst>
        </a:prstGeom>
        <a:solidFill>
          <a:srgbClr val="929598"/>
        </a:solidFill>
        <a:ln>
          <a:noFill/>
        </a:ln>
        <a:effectLst/>
      </dsp:spPr>
      <dsp:style>
        <a:lnRef idx="0">
          <a:scrgbClr r="0" g="0" b="0"/>
        </a:lnRef>
        <a:fillRef idx="1">
          <a:scrgbClr r="0" g="0" b="0"/>
        </a:fillRef>
        <a:effectRef idx="0">
          <a:scrgbClr r="0" g="0" b="0"/>
        </a:effectRef>
        <a:fontRef idx="minor">
          <a:schemeClr val="lt1"/>
        </a:fontRef>
      </dsp:style>
    </dsp:sp>
    <dsp:sp modelId="{6234F562-F631-1548-A1FD-36162CDAED6A}">
      <dsp:nvSpPr>
        <dsp:cNvPr id="0" name=""/>
        <dsp:cNvSpPr/>
      </dsp:nvSpPr>
      <dsp:spPr>
        <a:xfrm>
          <a:off x="523484" y="439587"/>
          <a:ext cx="4461444" cy="4461444"/>
        </a:xfrm>
        <a:prstGeom prst="blockArc">
          <a:avLst>
            <a:gd name="adj1" fmla="val 1800000"/>
            <a:gd name="adj2" fmla="val 4200000"/>
            <a:gd name="adj3" fmla="val 3051"/>
          </a:avLst>
        </a:prstGeom>
        <a:solidFill>
          <a:srgbClr val="929598"/>
        </a:solidFill>
        <a:ln>
          <a:noFill/>
        </a:ln>
        <a:effectLst/>
      </dsp:spPr>
      <dsp:style>
        <a:lnRef idx="0">
          <a:scrgbClr r="0" g="0" b="0"/>
        </a:lnRef>
        <a:fillRef idx="1">
          <a:scrgbClr r="0" g="0" b="0"/>
        </a:fillRef>
        <a:effectRef idx="0">
          <a:scrgbClr r="0" g="0" b="0"/>
        </a:effectRef>
        <a:fontRef idx="minor">
          <a:schemeClr val="lt1"/>
        </a:fontRef>
      </dsp:style>
    </dsp:sp>
    <dsp:sp modelId="{C49E5E62-F80F-8C4A-B78B-DB302946291B}">
      <dsp:nvSpPr>
        <dsp:cNvPr id="0" name=""/>
        <dsp:cNvSpPr/>
      </dsp:nvSpPr>
      <dsp:spPr>
        <a:xfrm>
          <a:off x="523484" y="439587"/>
          <a:ext cx="4461444" cy="4461444"/>
        </a:xfrm>
        <a:prstGeom prst="blockArc">
          <a:avLst>
            <a:gd name="adj1" fmla="val 21000000"/>
            <a:gd name="adj2" fmla="val 1800000"/>
            <a:gd name="adj3" fmla="val 3051"/>
          </a:avLst>
        </a:prstGeom>
        <a:solidFill>
          <a:srgbClr val="929598"/>
        </a:solidFill>
        <a:ln>
          <a:noFill/>
        </a:ln>
        <a:effectLst/>
      </dsp:spPr>
      <dsp:style>
        <a:lnRef idx="0">
          <a:scrgbClr r="0" g="0" b="0"/>
        </a:lnRef>
        <a:fillRef idx="1">
          <a:scrgbClr r="0" g="0" b="0"/>
        </a:fillRef>
        <a:effectRef idx="0">
          <a:scrgbClr r="0" g="0" b="0"/>
        </a:effectRef>
        <a:fontRef idx="minor">
          <a:schemeClr val="lt1"/>
        </a:fontRef>
      </dsp:style>
    </dsp:sp>
    <dsp:sp modelId="{C61F985E-F834-E045-AAAC-713DD9708934}">
      <dsp:nvSpPr>
        <dsp:cNvPr id="0" name=""/>
        <dsp:cNvSpPr/>
      </dsp:nvSpPr>
      <dsp:spPr>
        <a:xfrm>
          <a:off x="523484" y="439587"/>
          <a:ext cx="4461444" cy="4461444"/>
        </a:xfrm>
        <a:prstGeom prst="blockArc">
          <a:avLst>
            <a:gd name="adj1" fmla="val 18600000"/>
            <a:gd name="adj2" fmla="val 21000000"/>
            <a:gd name="adj3" fmla="val 3051"/>
          </a:avLst>
        </a:prstGeom>
        <a:solidFill>
          <a:srgbClr val="929598"/>
        </a:solidFill>
        <a:ln>
          <a:noFill/>
        </a:ln>
        <a:effectLst/>
      </dsp:spPr>
      <dsp:style>
        <a:lnRef idx="0">
          <a:scrgbClr r="0" g="0" b="0"/>
        </a:lnRef>
        <a:fillRef idx="1">
          <a:scrgbClr r="0" g="0" b="0"/>
        </a:fillRef>
        <a:effectRef idx="0">
          <a:scrgbClr r="0" g="0" b="0"/>
        </a:effectRef>
        <a:fontRef idx="minor">
          <a:schemeClr val="lt1"/>
        </a:fontRef>
      </dsp:style>
    </dsp:sp>
    <dsp:sp modelId="{446C030F-3521-FF44-BD7D-EE47EDFF2B24}">
      <dsp:nvSpPr>
        <dsp:cNvPr id="0" name=""/>
        <dsp:cNvSpPr/>
      </dsp:nvSpPr>
      <dsp:spPr>
        <a:xfrm>
          <a:off x="523484" y="439587"/>
          <a:ext cx="4461444" cy="4461444"/>
        </a:xfrm>
        <a:prstGeom prst="blockArc">
          <a:avLst>
            <a:gd name="adj1" fmla="val 16200000"/>
            <a:gd name="adj2" fmla="val 18600000"/>
            <a:gd name="adj3" fmla="val 305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FD5741E-0879-EE44-A31E-C978EB8D6420}">
      <dsp:nvSpPr>
        <dsp:cNvPr id="0" name=""/>
        <dsp:cNvSpPr/>
      </dsp:nvSpPr>
      <dsp:spPr>
        <a:xfrm>
          <a:off x="2079103" y="1995206"/>
          <a:ext cx="1350206" cy="1350206"/>
        </a:xfrm>
        <a:prstGeom prst="ellipse">
          <a:avLst/>
        </a:prstGeom>
        <a:solidFill>
          <a:srgbClr val="00366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a:latin typeface="Verdana" panose="020B0604030504040204" pitchFamily="34" charset="0"/>
              <a:ea typeface="Verdana" panose="020B0604030504040204" pitchFamily="34" charset="0"/>
            </a:rPr>
            <a:t>Cyber Security Services</a:t>
          </a:r>
        </a:p>
      </dsp:txBody>
      <dsp:txXfrm>
        <a:off x="2276836" y="2192939"/>
        <a:ext cx="954740" cy="954740"/>
      </dsp:txXfrm>
    </dsp:sp>
    <dsp:sp modelId="{C0591C67-11A4-5F4D-95E1-C9BE4E232F65}">
      <dsp:nvSpPr>
        <dsp:cNvPr id="0" name=""/>
        <dsp:cNvSpPr/>
      </dsp:nvSpPr>
      <dsp:spPr>
        <a:xfrm>
          <a:off x="2281634" y="1040"/>
          <a:ext cx="945144" cy="945144"/>
        </a:xfrm>
        <a:prstGeom prst="ellipse">
          <a:avLst/>
        </a:prstGeom>
        <a:solidFill>
          <a:srgbClr val="00366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kern="1200">
              <a:latin typeface="Verdana" panose="020B0604030504040204" pitchFamily="34" charset="0"/>
              <a:ea typeface="Verdana" panose="020B0604030504040204" pitchFamily="34" charset="0"/>
            </a:rPr>
            <a:t>24/7 SOC and SIEM</a:t>
          </a:r>
        </a:p>
      </dsp:txBody>
      <dsp:txXfrm>
        <a:off x="2420047" y="139453"/>
        <a:ext cx="668318" cy="668318"/>
      </dsp:txXfrm>
    </dsp:sp>
    <dsp:sp modelId="{A6D8A8DF-C51F-8048-81C0-162D733D0F80}">
      <dsp:nvSpPr>
        <dsp:cNvPr id="0" name=""/>
        <dsp:cNvSpPr/>
      </dsp:nvSpPr>
      <dsp:spPr>
        <a:xfrm>
          <a:off x="3693643" y="514969"/>
          <a:ext cx="945144" cy="945144"/>
        </a:xfrm>
        <a:prstGeom prst="ellipse">
          <a:avLst/>
        </a:prstGeom>
        <a:solidFill>
          <a:srgbClr val="00366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kern="1200">
              <a:latin typeface="Verdana" panose="020B0604030504040204" pitchFamily="34" charset="0"/>
              <a:ea typeface="Verdana" panose="020B0604030504040204" pitchFamily="34" charset="0"/>
            </a:rPr>
            <a:t>Next-gen Managed EDR</a:t>
          </a:r>
        </a:p>
      </dsp:txBody>
      <dsp:txXfrm>
        <a:off x="3832056" y="653382"/>
        <a:ext cx="668318" cy="668318"/>
      </dsp:txXfrm>
    </dsp:sp>
    <dsp:sp modelId="{FC8C7993-3B0B-7948-93F4-0AEC6905650A}">
      <dsp:nvSpPr>
        <dsp:cNvPr id="0" name=""/>
        <dsp:cNvSpPr/>
      </dsp:nvSpPr>
      <dsp:spPr>
        <a:xfrm>
          <a:off x="4444958" y="1816285"/>
          <a:ext cx="945144" cy="945144"/>
        </a:xfrm>
        <a:prstGeom prst="ellipse">
          <a:avLst/>
        </a:prstGeom>
        <a:solidFill>
          <a:srgbClr val="00366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kern="1200">
              <a:latin typeface="Verdana" panose="020B0604030504040204" pitchFamily="34" charset="0"/>
              <a:ea typeface="Verdana" panose="020B0604030504040204" pitchFamily="34" charset="0"/>
            </a:rPr>
            <a:t>Firewall Management</a:t>
          </a:r>
        </a:p>
      </dsp:txBody>
      <dsp:txXfrm>
        <a:off x="4583371" y="1954698"/>
        <a:ext cx="668318" cy="668318"/>
      </dsp:txXfrm>
    </dsp:sp>
    <dsp:sp modelId="{D329FC46-4A5A-AF47-9EA0-943878AF9355}">
      <dsp:nvSpPr>
        <dsp:cNvPr id="0" name=""/>
        <dsp:cNvSpPr/>
      </dsp:nvSpPr>
      <dsp:spPr>
        <a:xfrm>
          <a:off x="4184029" y="3296086"/>
          <a:ext cx="945144" cy="945144"/>
        </a:xfrm>
        <a:prstGeom prst="ellipse">
          <a:avLst/>
        </a:prstGeom>
        <a:solidFill>
          <a:srgbClr val="00366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kern="1200">
              <a:latin typeface="Verdana" panose="020B0604030504040204" pitchFamily="34" charset="0"/>
              <a:ea typeface="Verdana" panose="020B0604030504040204" pitchFamily="34" charset="0"/>
            </a:rPr>
            <a:t>Security Awareness Training </a:t>
          </a:r>
        </a:p>
      </dsp:txBody>
      <dsp:txXfrm>
        <a:off x="4322442" y="3434499"/>
        <a:ext cx="668318" cy="668318"/>
      </dsp:txXfrm>
    </dsp:sp>
    <dsp:sp modelId="{6A8F8961-FA66-3244-9897-3F2348FB4284}">
      <dsp:nvSpPr>
        <dsp:cNvPr id="0" name=""/>
        <dsp:cNvSpPr/>
      </dsp:nvSpPr>
      <dsp:spPr>
        <a:xfrm>
          <a:off x="3032948" y="4261957"/>
          <a:ext cx="945144" cy="945144"/>
        </a:xfrm>
        <a:prstGeom prst="ellipse">
          <a:avLst/>
        </a:prstGeom>
        <a:solidFill>
          <a:srgbClr val="00366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kern="1200">
              <a:latin typeface="Verdana" panose="020B0604030504040204" pitchFamily="34" charset="0"/>
              <a:ea typeface="Verdana" panose="020B0604030504040204" pitchFamily="34" charset="0"/>
            </a:rPr>
            <a:t>Incident Response</a:t>
          </a:r>
        </a:p>
      </dsp:txBody>
      <dsp:txXfrm>
        <a:off x="3171361" y="4400370"/>
        <a:ext cx="668318" cy="668318"/>
      </dsp:txXfrm>
    </dsp:sp>
    <dsp:sp modelId="{1C52492D-1B3B-7B4B-8791-F412427A292D}">
      <dsp:nvSpPr>
        <dsp:cNvPr id="0" name=""/>
        <dsp:cNvSpPr/>
      </dsp:nvSpPr>
      <dsp:spPr>
        <a:xfrm>
          <a:off x="1530319" y="4261957"/>
          <a:ext cx="945144" cy="945144"/>
        </a:xfrm>
        <a:prstGeom prst="ellipse">
          <a:avLst/>
        </a:prstGeom>
        <a:solidFill>
          <a:srgbClr val="00366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kern="1200">
              <a:latin typeface="Verdana" panose="020B0604030504040204" pitchFamily="34" charset="0"/>
              <a:ea typeface="Verdana" panose="020B0604030504040204" pitchFamily="34" charset="0"/>
            </a:rPr>
            <a:t>Data Protection &amp; Backup</a:t>
          </a:r>
        </a:p>
      </dsp:txBody>
      <dsp:txXfrm>
        <a:off x="1668732" y="4400370"/>
        <a:ext cx="668318" cy="668318"/>
      </dsp:txXfrm>
    </dsp:sp>
    <dsp:sp modelId="{3A72D4CD-2EF4-1249-9F0D-253925BFC261}">
      <dsp:nvSpPr>
        <dsp:cNvPr id="0" name=""/>
        <dsp:cNvSpPr/>
      </dsp:nvSpPr>
      <dsp:spPr>
        <a:xfrm>
          <a:off x="379238" y="3296086"/>
          <a:ext cx="945144" cy="945144"/>
        </a:xfrm>
        <a:prstGeom prst="ellipse">
          <a:avLst/>
        </a:prstGeom>
        <a:solidFill>
          <a:srgbClr val="00366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kern="1200">
              <a:latin typeface="Verdana" panose="020B0604030504040204" pitchFamily="34" charset="0"/>
              <a:ea typeface="Verdana" panose="020B0604030504040204" pitchFamily="34" charset="0"/>
            </a:rPr>
            <a:t>Vulnerability Management</a:t>
          </a:r>
        </a:p>
      </dsp:txBody>
      <dsp:txXfrm>
        <a:off x="517651" y="3434499"/>
        <a:ext cx="668318" cy="668318"/>
      </dsp:txXfrm>
    </dsp:sp>
    <dsp:sp modelId="{D24653CF-05DC-9743-A622-4AF0EFACBF70}">
      <dsp:nvSpPr>
        <dsp:cNvPr id="0" name=""/>
        <dsp:cNvSpPr/>
      </dsp:nvSpPr>
      <dsp:spPr>
        <a:xfrm>
          <a:off x="118309" y="1816285"/>
          <a:ext cx="945144" cy="945144"/>
        </a:xfrm>
        <a:prstGeom prst="ellipse">
          <a:avLst/>
        </a:prstGeom>
        <a:solidFill>
          <a:srgbClr val="00366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kern="1200">
              <a:latin typeface="Verdana" panose="020B0604030504040204" pitchFamily="34" charset="0"/>
              <a:ea typeface="Verdana" panose="020B0604030504040204" pitchFamily="34" charset="0"/>
            </a:rPr>
            <a:t>Vulnerability Research</a:t>
          </a:r>
        </a:p>
      </dsp:txBody>
      <dsp:txXfrm>
        <a:off x="256722" y="1954698"/>
        <a:ext cx="668318" cy="668318"/>
      </dsp:txXfrm>
    </dsp:sp>
    <dsp:sp modelId="{D55BFD72-3D75-AE49-86E2-393470ABB49C}">
      <dsp:nvSpPr>
        <dsp:cNvPr id="0" name=""/>
        <dsp:cNvSpPr/>
      </dsp:nvSpPr>
      <dsp:spPr>
        <a:xfrm>
          <a:off x="869624" y="514969"/>
          <a:ext cx="945144" cy="945144"/>
        </a:xfrm>
        <a:prstGeom prst="ellipse">
          <a:avLst/>
        </a:prstGeom>
        <a:solidFill>
          <a:srgbClr val="00366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kern="1200">
              <a:latin typeface="Verdana" panose="020B0604030504040204" pitchFamily="34" charset="0"/>
              <a:ea typeface="Verdana" panose="020B0604030504040204" pitchFamily="34" charset="0"/>
            </a:rPr>
            <a:t>Infrastructure Security</a:t>
          </a:r>
        </a:p>
      </dsp:txBody>
      <dsp:txXfrm>
        <a:off x="1008037" y="653382"/>
        <a:ext cx="668318" cy="66831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34F994-F92F-4286-B855-23B4B640A625}">
      <dsp:nvSpPr>
        <dsp:cNvPr id="0" name=""/>
        <dsp:cNvSpPr/>
      </dsp:nvSpPr>
      <dsp:spPr>
        <a:xfrm rot="5400000">
          <a:off x="-1489617" y="1489617"/>
          <a:ext cx="4819221" cy="1839985"/>
        </a:xfrm>
        <a:prstGeom prst="chevron">
          <a:avLst/>
        </a:prstGeom>
        <a:solidFill>
          <a:srgbClr val="C02024"/>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a:latin typeface="Verdana" panose="020B0604030504040204" pitchFamily="34" charset="0"/>
              <a:ea typeface="Verdana" panose="020B0604030504040204" pitchFamily="34" charset="0"/>
            </a:rPr>
            <a:t>Compliance &amp; Regulations</a:t>
          </a:r>
        </a:p>
      </dsp:txBody>
      <dsp:txXfrm rot="-5400000">
        <a:off x="0" y="919993"/>
        <a:ext cx="1839985" cy="2979236"/>
      </dsp:txXfrm>
    </dsp:sp>
    <dsp:sp modelId="{96D1D699-00EA-4BE1-A3B2-7E6F6ED147C4}">
      <dsp:nvSpPr>
        <dsp:cNvPr id="0" name=""/>
        <dsp:cNvSpPr/>
      </dsp:nvSpPr>
      <dsp:spPr>
        <a:xfrm rot="5400000">
          <a:off x="1270359" y="569625"/>
          <a:ext cx="3899228" cy="2759977"/>
        </a:xfrm>
        <a:prstGeom prst="round2SameRect">
          <a:avLst/>
        </a:prstGeom>
        <a:solidFill>
          <a:srgbClr val="003668"/>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a:solidFill>
                <a:schemeClr val="bg1"/>
              </a:solidFill>
              <a:latin typeface="Verdana" panose="020B0604030504040204" pitchFamily="34" charset="0"/>
              <a:ea typeface="Verdana" panose="020B0604030504040204" pitchFamily="34" charset="0"/>
            </a:rPr>
            <a:t>Transparency</a:t>
          </a:r>
        </a:p>
        <a:p>
          <a:pPr marL="228600" lvl="1" indent="-228600" algn="l" defTabSz="889000">
            <a:lnSpc>
              <a:spcPct val="90000"/>
            </a:lnSpc>
            <a:spcBef>
              <a:spcPct val="0"/>
            </a:spcBef>
            <a:spcAft>
              <a:spcPct val="15000"/>
            </a:spcAft>
            <a:buChar char="•"/>
          </a:pPr>
          <a:r>
            <a:rPr lang="en-US" sz="2000" kern="1200">
              <a:solidFill>
                <a:schemeClr val="bg1"/>
              </a:solidFill>
              <a:latin typeface="Verdana" panose="020B0604030504040204" pitchFamily="34" charset="0"/>
              <a:ea typeface="Verdana" panose="020B0604030504040204" pitchFamily="34" charset="0"/>
            </a:rPr>
            <a:t>Business</a:t>
          </a:r>
        </a:p>
        <a:p>
          <a:pPr marL="228600" lvl="1" indent="-228600" algn="l" defTabSz="889000">
            <a:lnSpc>
              <a:spcPct val="90000"/>
            </a:lnSpc>
            <a:spcBef>
              <a:spcPct val="0"/>
            </a:spcBef>
            <a:spcAft>
              <a:spcPct val="15000"/>
            </a:spcAft>
            <a:buChar char="•"/>
          </a:pPr>
          <a:r>
            <a:rPr lang="en-US" sz="2000" kern="1200">
              <a:solidFill>
                <a:schemeClr val="bg1"/>
              </a:solidFill>
              <a:latin typeface="Verdana" panose="020B0604030504040204" pitchFamily="34" charset="0"/>
              <a:ea typeface="Verdana" panose="020B0604030504040204" pitchFamily="34" charset="0"/>
            </a:rPr>
            <a:t>Rules</a:t>
          </a:r>
        </a:p>
        <a:p>
          <a:pPr marL="228600" lvl="1" indent="-228600" algn="l" defTabSz="889000">
            <a:lnSpc>
              <a:spcPct val="90000"/>
            </a:lnSpc>
            <a:spcBef>
              <a:spcPct val="0"/>
            </a:spcBef>
            <a:spcAft>
              <a:spcPct val="15000"/>
            </a:spcAft>
            <a:buChar char="•"/>
          </a:pPr>
          <a:r>
            <a:rPr lang="en-US" sz="2000" kern="1200">
              <a:solidFill>
                <a:schemeClr val="bg1"/>
              </a:solidFill>
              <a:latin typeface="Verdana" panose="020B0604030504040204" pitchFamily="34" charset="0"/>
              <a:ea typeface="Verdana" panose="020B0604030504040204" pitchFamily="34" charset="0"/>
            </a:rPr>
            <a:t>Requirements</a:t>
          </a:r>
        </a:p>
        <a:p>
          <a:pPr marL="228600" lvl="1" indent="-228600" algn="l" defTabSz="889000">
            <a:lnSpc>
              <a:spcPct val="90000"/>
            </a:lnSpc>
            <a:spcBef>
              <a:spcPct val="0"/>
            </a:spcBef>
            <a:spcAft>
              <a:spcPct val="15000"/>
            </a:spcAft>
            <a:buChar char="•"/>
          </a:pPr>
          <a:r>
            <a:rPr lang="en-US" sz="2000" kern="1200">
              <a:solidFill>
                <a:schemeClr val="bg1"/>
              </a:solidFill>
              <a:latin typeface="Verdana" panose="020B0604030504040204" pitchFamily="34" charset="0"/>
              <a:ea typeface="Verdana" panose="020B0604030504040204" pitchFamily="34" charset="0"/>
            </a:rPr>
            <a:t>Policies</a:t>
          </a:r>
        </a:p>
        <a:p>
          <a:pPr marL="228600" lvl="1" indent="-228600" algn="l" defTabSz="889000">
            <a:lnSpc>
              <a:spcPct val="90000"/>
            </a:lnSpc>
            <a:spcBef>
              <a:spcPct val="0"/>
            </a:spcBef>
            <a:spcAft>
              <a:spcPct val="15000"/>
            </a:spcAft>
            <a:buChar char="•"/>
          </a:pPr>
          <a:r>
            <a:rPr lang="en-US" sz="2000" kern="1200">
              <a:solidFill>
                <a:schemeClr val="bg1"/>
              </a:solidFill>
              <a:latin typeface="Verdana" panose="020B0604030504040204" pitchFamily="34" charset="0"/>
              <a:ea typeface="Verdana" panose="020B0604030504040204" pitchFamily="34" charset="0"/>
            </a:rPr>
            <a:t>Law</a:t>
          </a:r>
        </a:p>
        <a:p>
          <a:pPr marL="228600" lvl="1" indent="-228600" algn="l" defTabSz="889000">
            <a:lnSpc>
              <a:spcPct val="90000"/>
            </a:lnSpc>
            <a:spcBef>
              <a:spcPct val="0"/>
            </a:spcBef>
            <a:spcAft>
              <a:spcPct val="15000"/>
            </a:spcAft>
            <a:buChar char="•"/>
          </a:pPr>
          <a:r>
            <a:rPr lang="en-US" sz="2000" kern="1200">
              <a:solidFill>
                <a:schemeClr val="bg1"/>
              </a:solidFill>
              <a:latin typeface="Verdana" panose="020B0604030504040204" pitchFamily="34" charset="0"/>
              <a:ea typeface="Verdana" panose="020B0604030504040204" pitchFamily="34" charset="0"/>
            </a:rPr>
            <a:t>Standards</a:t>
          </a:r>
        </a:p>
      </dsp:txBody>
      <dsp:txXfrm rot="-5400000">
        <a:off x="1839985" y="134731"/>
        <a:ext cx="2625246" cy="3629766"/>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1665376-4A45-CD4F-B4B6-0849796F9A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Verdana" panose="020B0604030504040204" pitchFamily="34" charset="0"/>
            </a:endParaRPr>
          </a:p>
        </p:txBody>
      </p:sp>
      <p:sp>
        <p:nvSpPr>
          <p:cNvPr id="3" name="Date Placeholder 2">
            <a:extLst>
              <a:ext uri="{FF2B5EF4-FFF2-40B4-BE49-F238E27FC236}">
                <a16:creationId xmlns:a16="http://schemas.microsoft.com/office/drawing/2014/main" id="{F5C4A780-F9A1-8F42-AAE8-9904BD84071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E0AE20F-1632-8A4F-989E-26E5A8D89259}" type="datetimeFigureOut">
              <a:rPr lang="en-US" smtClean="0">
                <a:latin typeface="Verdana" panose="020B0604030504040204" pitchFamily="34" charset="0"/>
              </a:rPr>
              <a:t>8/14/2023</a:t>
            </a:fld>
            <a:endParaRPr lang="en-US">
              <a:latin typeface="Verdana" panose="020B0604030504040204" pitchFamily="34" charset="0"/>
            </a:endParaRPr>
          </a:p>
        </p:txBody>
      </p:sp>
      <p:sp>
        <p:nvSpPr>
          <p:cNvPr id="4" name="Footer Placeholder 3">
            <a:extLst>
              <a:ext uri="{FF2B5EF4-FFF2-40B4-BE49-F238E27FC236}">
                <a16:creationId xmlns:a16="http://schemas.microsoft.com/office/drawing/2014/main" id="{61965B0A-8369-2D4D-92CA-FD7EFDB38B6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Verdana" panose="020B0604030504040204" pitchFamily="34" charset="0"/>
            </a:endParaRPr>
          </a:p>
        </p:txBody>
      </p:sp>
      <p:sp>
        <p:nvSpPr>
          <p:cNvPr id="5" name="Slide Number Placeholder 4">
            <a:extLst>
              <a:ext uri="{FF2B5EF4-FFF2-40B4-BE49-F238E27FC236}">
                <a16:creationId xmlns:a16="http://schemas.microsoft.com/office/drawing/2014/main" id="{93B58B3F-9E1C-4F48-ACFA-2F898D5EF87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96332EA-7730-414C-84DC-ED583EABE328}" type="slidenum">
              <a:rPr lang="en-US" smtClean="0">
                <a:latin typeface="Verdana" panose="020B0604030504040204" pitchFamily="34" charset="0"/>
              </a:rPr>
              <a:t>‹#›</a:t>
            </a:fld>
            <a:endParaRPr lang="en-US">
              <a:latin typeface="Verdana" panose="020B0604030504040204" pitchFamily="34" charset="0"/>
            </a:endParaRPr>
          </a:p>
        </p:txBody>
      </p:sp>
    </p:spTree>
    <p:extLst>
      <p:ext uri="{BB962C8B-B14F-4D97-AF65-F5344CB8AC3E}">
        <p14:creationId xmlns:p14="http://schemas.microsoft.com/office/powerpoint/2010/main" val="28779707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Verdana" panose="020B060403050404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Verdana" panose="020B0604030504040204" pitchFamily="34" charset="0"/>
              </a:defRPr>
            </a:lvl1pPr>
          </a:lstStyle>
          <a:p>
            <a:fld id="{48E2DBCA-48A8-7F4B-B3AF-AABC05B1B5A6}" type="datetimeFigureOut">
              <a:rPr lang="en-US" smtClean="0"/>
              <a:pPr/>
              <a:t>8/14/2023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Verdana" panose="020B060403050404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Verdana" panose="020B0604030504040204" pitchFamily="34" charset="0"/>
              </a:defRPr>
            </a:lvl1pPr>
          </a:lstStyle>
          <a:p>
            <a:fld id="{BBC7C32E-9D9D-AA4B-9AE3-6FA1B575338F}" type="slidenum">
              <a:rPr lang="en-US" smtClean="0"/>
              <a:pPr/>
              <a:t>‹#›</a:t>
            </a:fld>
            <a:endParaRPr lang="en-US"/>
          </a:p>
        </p:txBody>
      </p:sp>
    </p:spTree>
    <p:extLst>
      <p:ext uri="{BB962C8B-B14F-4D97-AF65-F5344CB8AC3E}">
        <p14:creationId xmlns:p14="http://schemas.microsoft.com/office/powerpoint/2010/main" val="244320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Verdana" panose="020B0604030504040204" pitchFamily="34"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BC7C32E-9D9D-AA4B-9AE3-6FA1B575338F}" type="slidenum">
              <a:rPr lang="en-US" smtClean="0"/>
              <a:t>1</a:t>
            </a:fld>
            <a:endParaRPr lang="en-US"/>
          </a:p>
        </p:txBody>
      </p:sp>
    </p:spTree>
    <p:extLst>
      <p:ext uri="{BB962C8B-B14F-4D97-AF65-F5344CB8AC3E}">
        <p14:creationId xmlns:p14="http://schemas.microsoft.com/office/powerpoint/2010/main" val="3706359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BC7C32E-9D9D-AA4B-9AE3-6FA1B575338F}" type="slidenum">
              <a:rPr lang="en-US" smtClean="0"/>
              <a:pPr/>
              <a:t>35</a:t>
            </a:fld>
            <a:endParaRPr lang="en-US"/>
          </a:p>
        </p:txBody>
      </p:sp>
    </p:spTree>
    <p:extLst>
      <p:ext uri="{BB962C8B-B14F-4D97-AF65-F5344CB8AC3E}">
        <p14:creationId xmlns:p14="http://schemas.microsoft.com/office/powerpoint/2010/main" val="38799189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cs typeface="Calibri"/>
              </a:rPr>
              <a:t>June total = 15    4 are upcoming</a:t>
            </a:r>
          </a:p>
        </p:txBody>
      </p:sp>
      <p:sp>
        <p:nvSpPr>
          <p:cNvPr id="4" name="Slide Number Placeholder 3"/>
          <p:cNvSpPr>
            <a:spLocks noGrp="1"/>
          </p:cNvSpPr>
          <p:nvPr>
            <p:ph type="sldNum" sz="quarter" idx="5"/>
          </p:nvPr>
        </p:nvSpPr>
        <p:spPr/>
        <p:txBody>
          <a:bodyPr/>
          <a:lstStyle/>
          <a:p>
            <a:fld id="{BBC7C32E-9D9D-AA4B-9AE3-6FA1B575338F}" type="slidenum">
              <a:rPr lang="en-US" smtClean="0"/>
              <a:pPr/>
              <a:t>49</a:t>
            </a:fld>
            <a:endParaRPr lang="en-US"/>
          </a:p>
        </p:txBody>
      </p:sp>
    </p:spTree>
    <p:extLst>
      <p:ext uri="{BB962C8B-B14F-4D97-AF65-F5344CB8AC3E}">
        <p14:creationId xmlns:p14="http://schemas.microsoft.com/office/powerpoint/2010/main" val="4291619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cs typeface="Calibri"/>
              </a:rPr>
              <a:t>June total = 15    4 are upcoming</a:t>
            </a:r>
          </a:p>
        </p:txBody>
      </p:sp>
      <p:sp>
        <p:nvSpPr>
          <p:cNvPr id="4" name="Slide Number Placeholder 3"/>
          <p:cNvSpPr>
            <a:spLocks noGrp="1"/>
          </p:cNvSpPr>
          <p:nvPr>
            <p:ph type="sldNum" sz="quarter" idx="5"/>
          </p:nvPr>
        </p:nvSpPr>
        <p:spPr/>
        <p:txBody>
          <a:bodyPr/>
          <a:lstStyle/>
          <a:p>
            <a:fld id="{BBC7C32E-9D9D-AA4B-9AE3-6FA1B575338F}" type="slidenum">
              <a:rPr lang="en-US" smtClean="0"/>
              <a:pPr/>
              <a:t>50</a:t>
            </a:fld>
            <a:endParaRPr lang="en-US"/>
          </a:p>
        </p:txBody>
      </p:sp>
    </p:spTree>
    <p:extLst>
      <p:ext uri="{BB962C8B-B14F-4D97-AF65-F5344CB8AC3E}">
        <p14:creationId xmlns:p14="http://schemas.microsoft.com/office/powerpoint/2010/main" val="1870065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BC7C32E-9D9D-AA4B-9AE3-6FA1B575338F}" type="slidenum">
              <a:rPr lang="en-US" smtClean="0"/>
              <a:pPr/>
              <a:t>52</a:t>
            </a:fld>
            <a:endParaRPr lang="en-US"/>
          </a:p>
        </p:txBody>
      </p:sp>
    </p:spTree>
    <p:extLst>
      <p:ext uri="{BB962C8B-B14F-4D97-AF65-F5344CB8AC3E}">
        <p14:creationId xmlns:p14="http://schemas.microsoft.com/office/powerpoint/2010/main" val="26997976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BC7C32E-9D9D-AA4B-9AE3-6FA1B575338F}" type="slidenum">
              <a:rPr lang="en-US" smtClean="0"/>
              <a:pPr/>
              <a:t>59</a:t>
            </a:fld>
            <a:endParaRPr lang="en-US"/>
          </a:p>
        </p:txBody>
      </p:sp>
    </p:spTree>
    <p:extLst>
      <p:ext uri="{BB962C8B-B14F-4D97-AF65-F5344CB8AC3E}">
        <p14:creationId xmlns:p14="http://schemas.microsoft.com/office/powerpoint/2010/main" val="1550968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BC7C32E-9D9D-AA4B-9AE3-6FA1B575338F}" type="slidenum">
              <a:rPr lang="en-US" smtClean="0"/>
              <a:pPr/>
              <a:t>11</a:t>
            </a:fld>
            <a:endParaRPr lang="en-US"/>
          </a:p>
        </p:txBody>
      </p:sp>
    </p:spTree>
    <p:extLst>
      <p:ext uri="{BB962C8B-B14F-4D97-AF65-F5344CB8AC3E}">
        <p14:creationId xmlns:p14="http://schemas.microsoft.com/office/powerpoint/2010/main" val="2155403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cs typeface="Calibri"/>
              </a:rPr>
              <a:t>June total = 15    4 are upcoming</a:t>
            </a:r>
          </a:p>
        </p:txBody>
      </p:sp>
      <p:sp>
        <p:nvSpPr>
          <p:cNvPr id="4" name="Slide Number Placeholder 3"/>
          <p:cNvSpPr>
            <a:spLocks noGrp="1"/>
          </p:cNvSpPr>
          <p:nvPr>
            <p:ph type="sldNum" sz="quarter" idx="5"/>
          </p:nvPr>
        </p:nvSpPr>
        <p:spPr/>
        <p:txBody>
          <a:bodyPr/>
          <a:lstStyle/>
          <a:p>
            <a:fld id="{BBC7C32E-9D9D-AA4B-9AE3-6FA1B575338F}" type="slidenum">
              <a:rPr lang="en-US" smtClean="0"/>
              <a:pPr/>
              <a:t>19</a:t>
            </a:fld>
            <a:endParaRPr lang="en-US"/>
          </a:p>
        </p:txBody>
      </p:sp>
    </p:spTree>
    <p:extLst>
      <p:ext uri="{BB962C8B-B14F-4D97-AF65-F5344CB8AC3E}">
        <p14:creationId xmlns:p14="http://schemas.microsoft.com/office/powerpoint/2010/main" val="1075196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BC7C32E-9D9D-AA4B-9AE3-6FA1B575338F}" type="slidenum">
              <a:rPr lang="en-US" smtClean="0"/>
              <a:pPr/>
              <a:t>20</a:t>
            </a:fld>
            <a:endParaRPr lang="en-US"/>
          </a:p>
        </p:txBody>
      </p:sp>
    </p:spTree>
    <p:extLst>
      <p:ext uri="{BB962C8B-B14F-4D97-AF65-F5344CB8AC3E}">
        <p14:creationId xmlns:p14="http://schemas.microsoft.com/office/powerpoint/2010/main" val="51827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BC7C32E-9D9D-AA4B-9AE3-6FA1B575338F}" type="slidenum">
              <a:rPr lang="en-US" smtClean="0"/>
              <a:pPr/>
              <a:t>21</a:t>
            </a:fld>
            <a:endParaRPr lang="en-US"/>
          </a:p>
        </p:txBody>
      </p:sp>
    </p:spTree>
    <p:extLst>
      <p:ext uri="{BB962C8B-B14F-4D97-AF65-F5344CB8AC3E}">
        <p14:creationId xmlns:p14="http://schemas.microsoft.com/office/powerpoint/2010/main" val="3975349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BC7C32E-9D9D-AA4B-9AE3-6FA1B575338F}" type="slidenum">
              <a:rPr lang="en-US" smtClean="0"/>
              <a:pPr/>
              <a:t>26</a:t>
            </a:fld>
            <a:endParaRPr lang="en-US"/>
          </a:p>
        </p:txBody>
      </p:sp>
    </p:spTree>
    <p:extLst>
      <p:ext uri="{BB962C8B-B14F-4D97-AF65-F5344CB8AC3E}">
        <p14:creationId xmlns:p14="http://schemas.microsoft.com/office/powerpoint/2010/main" val="2520441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BC7C32E-9D9D-AA4B-9AE3-6FA1B575338F}" type="slidenum">
              <a:rPr lang="en-US" smtClean="0"/>
              <a:pPr/>
              <a:t>27</a:t>
            </a:fld>
            <a:endParaRPr lang="en-US"/>
          </a:p>
        </p:txBody>
      </p:sp>
    </p:spTree>
    <p:extLst>
      <p:ext uri="{BB962C8B-B14F-4D97-AF65-F5344CB8AC3E}">
        <p14:creationId xmlns:p14="http://schemas.microsoft.com/office/powerpoint/2010/main" val="4032689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BC7C32E-9D9D-AA4B-9AE3-6FA1B575338F}" type="slidenum">
              <a:rPr lang="en-US" smtClean="0"/>
              <a:pPr/>
              <a:t>28</a:t>
            </a:fld>
            <a:endParaRPr lang="en-US"/>
          </a:p>
        </p:txBody>
      </p:sp>
    </p:spTree>
    <p:extLst>
      <p:ext uri="{BB962C8B-B14F-4D97-AF65-F5344CB8AC3E}">
        <p14:creationId xmlns:p14="http://schemas.microsoft.com/office/powerpoint/2010/main" val="2325186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BC7C32E-9D9D-AA4B-9AE3-6FA1B575338F}" type="slidenum">
              <a:rPr lang="en-US" smtClean="0"/>
              <a:pPr/>
              <a:t>29</a:t>
            </a:fld>
            <a:endParaRPr lang="en-US"/>
          </a:p>
        </p:txBody>
      </p:sp>
    </p:spTree>
    <p:extLst>
      <p:ext uri="{BB962C8B-B14F-4D97-AF65-F5344CB8AC3E}">
        <p14:creationId xmlns:p14="http://schemas.microsoft.com/office/powerpoint/2010/main" val="681838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4F8DC-6A62-0B4A-A328-F4F24D28E248}"/>
              </a:ext>
            </a:extLst>
          </p:cNvPr>
          <p:cNvSpPr>
            <a:spLocks noGrp="1"/>
          </p:cNvSpPr>
          <p:nvPr>
            <p:ph type="ctrTitle"/>
          </p:nvPr>
        </p:nvSpPr>
        <p:spPr>
          <a:xfrm>
            <a:off x="0" y="2286222"/>
            <a:ext cx="12192000" cy="1134232"/>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34D23D0-F244-A042-A508-F364DAF496F0}"/>
              </a:ext>
            </a:extLst>
          </p:cNvPr>
          <p:cNvSpPr>
            <a:spLocks noGrp="1"/>
          </p:cNvSpPr>
          <p:nvPr>
            <p:ph type="subTitle" idx="1"/>
          </p:nvPr>
        </p:nvSpPr>
        <p:spPr>
          <a:xfrm>
            <a:off x="1524000" y="3437547"/>
            <a:ext cx="9144000" cy="1655762"/>
          </a:xfrm>
          <a:prstGeom prst="rect">
            <a:avLst/>
          </a:prstGeom>
        </p:spPr>
        <p:txBody>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Slide Number Placeholder 5">
            <a:extLst>
              <a:ext uri="{FF2B5EF4-FFF2-40B4-BE49-F238E27FC236}">
                <a16:creationId xmlns:a16="http://schemas.microsoft.com/office/drawing/2014/main" id="{313FE837-A1EA-2C45-8257-F375BA0C6D95}"/>
              </a:ext>
            </a:extLst>
          </p:cNvPr>
          <p:cNvSpPr>
            <a:spLocks noGrp="1"/>
          </p:cNvSpPr>
          <p:nvPr>
            <p:ph type="sldNum" sz="quarter" idx="4"/>
          </p:nvPr>
        </p:nvSpPr>
        <p:spPr>
          <a:xfrm>
            <a:off x="4724400" y="6361595"/>
            <a:ext cx="2743200" cy="365125"/>
          </a:xfrm>
          <a:prstGeom prst="rect">
            <a:avLst/>
          </a:prstGeom>
        </p:spPr>
        <p:txBody>
          <a:bodyPr vert="horz" lIns="91440" tIns="45720" rIns="91440" bIns="45720" rtlCol="0" anchor="ctr"/>
          <a:lstStyle>
            <a:lvl1pPr algn="ctr">
              <a:defRPr sz="1200" b="0" i="0">
                <a:solidFill>
                  <a:schemeClr val="accent3"/>
                </a:solidFill>
                <a:latin typeface="Verdana" panose="020B0604030504040204" pitchFamily="34" charset="0"/>
              </a:defRPr>
            </a:lvl1pPr>
          </a:lstStyle>
          <a:p>
            <a:fld id="{B347A0A1-CFC0-8340-99FA-166E833353B0}" type="slidenum">
              <a:rPr lang="en-US" smtClean="0"/>
              <a:pPr/>
              <a:t>‹#›</a:t>
            </a:fld>
            <a:endParaRPr lang="en-US"/>
          </a:p>
        </p:txBody>
      </p:sp>
    </p:spTree>
    <p:extLst>
      <p:ext uri="{BB962C8B-B14F-4D97-AF65-F5344CB8AC3E}">
        <p14:creationId xmlns:p14="http://schemas.microsoft.com/office/powerpoint/2010/main" val="10995618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Title &amp; Subtitle cop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3" name="Title Text"/>
          <p:cNvSpPr txBox="1">
            <a:spLocks noGrp="1"/>
          </p:cNvSpPr>
          <p:nvPr>
            <p:ph type="title"/>
          </p:nvPr>
        </p:nvSpPr>
        <p:spPr>
          <a:xfrm>
            <a:off x="-21268" y="1856340"/>
            <a:ext cx="12234535" cy="1443943"/>
          </a:xfrm>
          <a:prstGeom prst="rect">
            <a:avLst/>
          </a:prstGeom>
        </p:spPr>
        <p:txBody>
          <a:bodyPr lIns="35717" tIns="35717" rIns="35717" bIns="35717"/>
          <a:lstStyle>
            <a:lvl1pPr defTabSz="410764">
              <a:defRPr sz="7800">
                <a:solidFill>
                  <a:srgbClr val="FFFFFF"/>
                </a:solidFill>
              </a:defRPr>
            </a:lvl1pPr>
          </a:lstStyle>
          <a:p>
            <a:r>
              <a:rPr lang="en-US"/>
              <a:t>Click to edit Master title style</a:t>
            </a:r>
            <a:endParaRPr/>
          </a:p>
        </p:txBody>
      </p:sp>
      <p:sp>
        <p:nvSpPr>
          <p:cNvPr id="25" name="Body Level One…"/>
          <p:cNvSpPr txBox="1">
            <a:spLocks noGrp="1"/>
          </p:cNvSpPr>
          <p:nvPr>
            <p:ph type="body" sz="quarter" idx="1"/>
          </p:nvPr>
        </p:nvSpPr>
        <p:spPr>
          <a:xfrm>
            <a:off x="10483" y="3648683"/>
            <a:ext cx="12192001" cy="576634"/>
          </a:xfrm>
          <a:prstGeom prst="rect">
            <a:avLst/>
          </a:prstGeom>
        </p:spPr>
        <p:txBody>
          <a:bodyPr lIns="35717" tIns="35717" rIns="35717" bIns="35717" anchor="ctr"/>
          <a:lstStyle>
            <a:lvl1pPr marL="0" indent="0" algn="ctr" defTabSz="410764">
              <a:spcBef>
                <a:spcPts val="0"/>
              </a:spcBef>
              <a:buSzTx/>
              <a:buFontTx/>
              <a:buNone/>
              <a:defRPr sz="2600" cap="all">
                <a:solidFill>
                  <a:schemeClr val="tx1"/>
                </a:solidFill>
              </a:defRPr>
            </a:lvl1pPr>
            <a:lvl2pPr marL="722538" indent="-265338" algn="ctr" defTabSz="410764">
              <a:spcBef>
                <a:spcPts val="0"/>
              </a:spcBef>
              <a:buFontTx/>
              <a:defRPr sz="2600" cap="all">
                <a:solidFill>
                  <a:schemeClr val="accent1"/>
                </a:solidFill>
              </a:defRPr>
            </a:lvl2pPr>
            <a:lvl3pPr marL="1162050" indent="-247650" algn="ctr" defTabSz="410764">
              <a:spcBef>
                <a:spcPts val="0"/>
              </a:spcBef>
              <a:buFontTx/>
              <a:defRPr sz="2600" cap="all">
                <a:solidFill>
                  <a:schemeClr val="accent1"/>
                </a:solidFill>
              </a:defRPr>
            </a:lvl3pPr>
            <a:lvl4pPr marL="1668779" indent="-297179" algn="ctr" defTabSz="410764">
              <a:spcBef>
                <a:spcPts val="0"/>
              </a:spcBef>
              <a:buFontTx/>
              <a:defRPr sz="2600" cap="all">
                <a:solidFill>
                  <a:schemeClr val="accent1"/>
                </a:solidFill>
              </a:defRPr>
            </a:lvl4pPr>
            <a:lvl5pPr marL="2125979" indent="-297179" algn="ctr" defTabSz="410764">
              <a:spcBef>
                <a:spcPts val="0"/>
              </a:spcBef>
              <a:buFontTx/>
              <a:defRPr sz="2600" cap="all">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27" name="Slide Number"/>
          <p:cNvSpPr txBox="1">
            <a:spLocks noGrp="1"/>
          </p:cNvSpPr>
          <p:nvPr>
            <p:ph type="sldNum" sz="quarter" idx="2"/>
          </p:nvPr>
        </p:nvSpPr>
        <p:spPr>
          <a:xfrm>
            <a:off x="5981410" y="6536531"/>
            <a:ext cx="224416" cy="241409"/>
          </a:xfrm>
          <a:prstGeom prst="rect">
            <a:avLst/>
          </a:prstGeom>
        </p:spPr>
        <p:txBody>
          <a:bodyPr lIns="35717" tIns="35717" rIns="35717" bIns="35717" anchor="t"/>
          <a:lstStyle>
            <a:lvl1pPr defTabSz="410764">
              <a:spcBef>
                <a:spcPts val="0"/>
              </a:spcBef>
              <a:defRPr sz="1100" b="0" spc="0">
                <a:solidFill>
                  <a:schemeClr val="bg2"/>
                </a:solidFill>
                <a:latin typeface="Helvetica Neue Thin"/>
                <a:ea typeface="Helvetica Neue Thin"/>
                <a:cs typeface="Helvetica Neue Thin"/>
                <a:sym typeface="Helvetica Neue Thin"/>
              </a:defRPr>
            </a:lvl1pPr>
          </a:lstStyle>
          <a:p>
            <a:fld id="{86CB4B4D-7CA3-9044-876B-883B54F8677D}" type="slidenum">
              <a:rPr lang="en-US" smtClean="0"/>
              <a:pPr/>
              <a:t>‹#›</a:t>
            </a:fld>
            <a:endParaRPr lang="en-US"/>
          </a:p>
        </p:txBody>
      </p:sp>
      <p:pic>
        <p:nvPicPr>
          <p:cNvPr id="7" name="Picture 6">
            <a:extLst>
              <a:ext uri="{FF2B5EF4-FFF2-40B4-BE49-F238E27FC236}">
                <a16:creationId xmlns:a16="http://schemas.microsoft.com/office/drawing/2014/main" id="{0BD47859-4841-274C-8DCB-8BBC4577309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13432" y="0"/>
            <a:ext cx="1278568" cy="1278568"/>
          </a:xfrm>
          <a:prstGeom prst="rect">
            <a:avLst/>
          </a:prstGeom>
        </p:spPr>
      </p:pic>
    </p:spTree>
    <p:extLst>
      <p:ext uri="{BB962C8B-B14F-4D97-AF65-F5344CB8AC3E}">
        <p14:creationId xmlns:p14="http://schemas.microsoft.com/office/powerpoint/2010/main" val="2518249498"/>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 Cent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4" name="Title Text"/>
          <p:cNvSpPr txBox="1">
            <a:spLocks noGrp="1"/>
          </p:cNvSpPr>
          <p:nvPr>
            <p:ph type="title"/>
          </p:nvPr>
        </p:nvSpPr>
        <p:spPr>
          <a:xfrm>
            <a:off x="3407" y="2268140"/>
            <a:ext cx="12185186" cy="2321720"/>
          </a:xfrm>
          <a:prstGeom prst="rect">
            <a:avLst/>
          </a:prstGeom>
        </p:spPr>
        <p:txBody>
          <a:bodyPr lIns="35717" tIns="35717" rIns="35717" bIns="35717"/>
          <a:lstStyle>
            <a:lvl1pPr defTabSz="410764">
              <a:defRPr sz="7800">
                <a:solidFill>
                  <a:srgbClr val="FFFFFF"/>
                </a:solidFill>
              </a:defRPr>
            </a:lvl1pPr>
          </a:lstStyle>
          <a:p>
            <a:r>
              <a:rPr lang="en-US"/>
              <a:t>Click to edit Master title style</a:t>
            </a:r>
            <a:endParaRPr/>
          </a:p>
        </p:txBody>
      </p:sp>
      <p:sp>
        <p:nvSpPr>
          <p:cNvPr id="45" name="Slide Number"/>
          <p:cNvSpPr txBox="1">
            <a:spLocks noGrp="1"/>
          </p:cNvSpPr>
          <p:nvPr>
            <p:ph type="sldNum" sz="quarter" idx="2"/>
          </p:nvPr>
        </p:nvSpPr>
        <p:spPr>
          <a:xfrm>
            <a:off x="5973877" y="6536531"/>
            <a:ext cx="239483" cy="232484"/>
          </a:xfrm>
          <a:prstGeom prst="rect">
            <a:avLst/>
          </a:prstGeom>
        </p:spPr>
        <p:txBody>
          <a:bodyPr lIns="35717" tIns="35717" rIns="35717" bIns="35717" anchor="t"/>
          <a:lstStyle>
            <a:lvl1pPr defTabSz="410764">
              <a:spcBef>
                <a:spcPts val="0"/>
              </a:spcBef>
              <a:defRPr sz="1100" b="0" spc="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835906636"/>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E2754-FF60-4A4E-9963-D18F5B027DFF}"/>
              </a:ext>
            </a:extLst>
          </p:cNvPr>
          <p:cNvSpPr>
            <a:spLocks noGrp="1"/>
          </p:cNvSpPr>
          <p:nvPr>
            <p:ph type="title"/>
          </p:nvPr>
        </p:nvSpPr>
        <p:spPr>
          <a:xfrm>
            <a:off x="0" y="2766218"/>
            <a:ext cx="12192000" cy="1325563"/>
          </a:xfrm>
        </p:spPr>
        <p:txBody>
          <a:bodyPr/>
          <a:lstStyle>
            <a:lvl1pPr algn="ctr">
              <a:defRPr/>
            </a:lvl1pPr>
          </a:lstStyle>
          <a:p>
            <a:r>
              <a:rPr lang="en-US"/>
              <a:t>Click to edit Master title style</a:t>
            </a:r>
          </a:p>
        </p:txBody>
      </p:sp>
      <p:sp>
        <p:nvSpPr>
          <p:cNvPr id="3" name="Slide Number Placeholder 2">
            <a:extLst>
              <a:ext uri="{FF2B5EF4-FFF2-40B4-BE49-F238E27FC236}">
                <a16:creationId xmlns:a16="http://schemas.microsoft.com/office/drawing/2014/main" id="{64BF4156-A674-8444-BDD2-B3CE5FC182F7}"/>
              </a:ext>
            </a:extLst>
          </p:cNvPr>
          <p:cNvSpPr>
            <a:spLocks noGrp="1"/>
          </p:cNvSpPr>
          <p:nvPr>
            <p:ph type="sldNum" sz="quarter" idx="10"/>
          </p:nvPr>
        </p:nvSpPr>
        <p:spPr>
          <a:xfrm>
            <a:off x="4724400" y="6351656"/>
            <a:ext cx="2743200" cy="365125"/>
          </a:xfrm>
        </p:spPr>
        <p:txBody>
          <a:bodyPr/>
          <a:lstStyle>
            <a:lvl1pPr>
              <a:defRPr>
                <a:solidFill>
                  <a:schemeClr val="bg1"/>
                </a:solidFill>
              </a:defRPr>
            </a:lvl1pPr>
          </a:lstStyle>
          <a:p>
            <a:fld id="{B347A0A1-CFC0-8340-99FA-166E833353B0}" type="slidenum">
              <a:rPr lang="en-US" smtClean="0"/>
              <a:pPr/>
              <a:t>‹#›</a:t>
            </a:fld>
            <a:endParaRPr lang="en-US"/>
          </a:p>
        </p:txBody>
      </p:sp>
    </p:spTree>
    <p:extLst>
      <p:ext uri="{BB962C8B-B14F-4D97-AF65-F5344CB8AC3E}">
        <p14:creationId xmlns:p14="http://schemas.microsoft.com/office/powerpoint/2010/main" val="20356547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amp; Subtitle cop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3" name="Title Text"/>
          <p:cNvSpPr txBox="1">
            <a:spLocks noGrp="1"/>
          </p:cNvSpPr>
          <p:nvPr>
            <p:ph type="title"/>
          </p:nvPr>
        </p:nvSpPr>
        <p:spPr>
          <a:xfrm>
            <a:off x="-21268" y="1856340"/>
            <a:ext cx="12234535" cy="1443943"/>
          </a:xfrm>
          <a:prstGeom prst="rect">
            <a:avLst/>
          </a:prstGeom>
        </p:spPr>
        <p:txBody>
          <a:bodyPr lIns="35717" tIns="35717" rIns="35717" bIns="35717"/>
          <a:lstStyle>
            <a:lvl1pPr defTabSz="410764">
              <a:defRPr sz="7800">
                <a:solidFill>
                  <a:srgbClr val="FFFFFF"/>
                </a:solidFill>
              </a:defRPr>
            </a:lvl1pPr>
          </a:lstStyle>
          <a:p>
            <a:r>
              <a:rPr lang="en-US"/>
              <a:t>Click to edit Master title style</a:t>
            </a:r>
            <a:endParaRPr/>
          </a:p>
        </p:txBody>
      </p:sp>
      <p:sp>
        <p:nvSpPr>
          <p:cNvPr id="25" name="Body Level One…"/>
          <p:cNvSpPr txBox="1">
            <a:spLocks noGrp="1"/>
          </p:cNvSpPr>
          <p:nvPr>
            <p:ph type="body" sz="quarter" idx="1"/>
          </p:nvPr>
        </p:nvSpPr>
        <p:spPr>
          <a:xfrm>
            <a:off x="10483" y="3648683"/>
            <a:ext cx="12192001" cy="576634"/>
          </a:xfrm>
          <a:prstGeom prst="rect">
            <a:avLst/>
          </a:prstGeom>
        </p:spPr>
        <p:txBody>
          <a:bodyPr lIns="35717" tIns="35717" rIns="35717" bIns="35717" anchor="ctr"/>
          <a:lstStyle>
            <a:lvl1pPr marL="0" indent="0" algn="ctr" defTabSz="410764">
              <a:spcBef>
                <a:spcPts val="0"/>
              </a:spcBef>
              <a:buSzTx/>
              <a:buFontTx/>
              <a:buNone/>
              <a:defRPr sz="2600" cap="all">
                <a:solidFill>
                  <a:schemeClr val="tx1"/>
                </a:solidFill>
              </a:defRPr>
            </a:lvl1pPr>
            <a:lvl2pPr marL="722538" indent="-265338" algn="ctr" defTabSz="410764">
              <a:spcBef>
                <a:spcPts val="0"/>
              </a:spcBef>
              <a:buFontTx/>
              <a:defRPr sz="2600" cap="all">
                <a:solidFill>
                  <a:schemeClr val="accent1"/>
                </a:solidFill>
              </a:defRPr>
            </a:lvl2pPr>
            <a:lvl3pPr marL="1162050" indent="-247650" algn="ctr" defTabSz="410764">
              <a:spcBef>
                <a:spcPts val="0"/>
              </a:spcBef>
              <a:buFontTx/>
              <a:defRPr sz="2600" cap="all">
                <a:solidFill>
                  <a:schemeClr val="accent1"/>
                </a:solidFill>
              </a:defRPr>
            </a:lvl3pPr>
            <a:lvl4pPr marL="1668779" indent="-297179" algn="ctr" defTabSz="410764">
              <a:spcBef>
                <a:spcPts val="0"/>
              </a:spcBef>
              <a:buFontTx/>
              <a:defRPr sz="2600" cap="all">
                <a:solidFill>
                  <a:schemeClr val="accent1"/>
                </a:solidFill>
              </a:defRPr>
            </a:lvl4pPr>
            <a:lvl5pPr marL="2125979" indent="-297179" algn="ctr" defTabSz="410764">
              <a:spcBef>
                <a:spcPts val="0"/>
              </a:spcBef>
              <a:buFontTx/>
              <a:defRPr sz="2600" cap="all">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27" name="Slide Number"/>
          <p:cNvSpPr txBox="1">
            <a:spLocks noGrp="1"/>
          </p:cNvSpPr>
          <p:nvPr>
            <p:ph type="sldNum" sz="quarter" idx="2"/>
          </p:nvPr>
        </p:nvSpPr>
        <p:spPr>
          <a:xfrm>
            <a:off x="5981410" y="6536531"/>
            <a:ext cx="224416" cy="241409"/>
          </a:xfrm>
          <a:prstGeom prst="rect">
            <a:avLst/>
          </a:prstGeom>
        </p:spPr>
        <p:txBody>
          <a:bodyPr lIns="35717" tIns="35717" rIns="35717" bIns="35717" anchor="t"/>
          <a:lstStyle>
            <a:lvl1pPr defTabSz="410764">
              <a:spcBef>
                <a:spcPts val="0"/>
              </a:spcBef>
              <a:defRPr sz="1100" b="0" spc="0">
                <a:solidFill>
                  <a:schemeClr val="bg2"/>
                </a:solidFill>
                <a:latin typeface="Helvetica Neue Thin"/>
                <a:ea typeface="Helvetica Neue Thin"/>
                <a:cs typeface="Helvetica Neue Thin"/>
                <a:sym typeface="Helvetica Neue Thin"/>
              </a:defRPr>
            </a:lvl1pPr>
          </a:lstStyle>
          <a:p>
            <a:fld id="{86CB4B4D-7CA3-9044-876B-883B54F8677D}" type="slidenum">
              <a:rPr lang="en-US" smtClean="0"/>
              <a:pPr/>
              <a:t>‹#›</a:t>
            </a:fld>
            <a:endParaRPr lang="en-US"/>
          </a:p>
        </p:txBody>
      </p:sp>
      <p:pic>
        <p:nvPicPr>
          <p:cNvPr id="7" name="Picture 6">
            <a:extLst>
              <a:ext uri="{FF2B5EF4-FFF2-40B4-BE49-F238E27FC236}">
                <a16:creationId xmlns:a16="http://schemas.microsoft.com/office/drawing/2014/main" id="{0BD47859-4841-274C-8DCB-8BBC4577309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13432" y="0"/>
            <a:ext cx="1278568" cy="1278568"/>
          </a:xfrm>
          <a:prstGeom prst="rect">
            <a:avLst/>
          </a:prstGeom>
        </p:spPr>
      </p:pic>
    </p:spTree>
    <p:extLst>
      <p:ext uri="{BB962C8B-B14F-4D97-AF65-F5344CB8AC3E}">
        <p14:creationId xmlns:p14="http://schemas.microsoft.com/office/powerpoint/2010/main" val="1441186804"/>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Title &amp; Sub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21268" y="1856340"/>
            <a:ext cx="12234535" cy="1443943"/>
          </a:xfrm>
          <a:prstGeom prst="rect">
            <a:avLst/>
          </a:prstGeom>
        </p:spPr>
        <p:txBody>
          <a:bodyPr lIns="35717" tIns="35717" rIns="35717" bIns="35717"/>
          <a:lstStyle>
            <a:lvl1pPr defTabSz="410764">
              <a:defRPr sz="7800">
                <a:solidFill>
                  <a:srgbClr val="FFFFFF"/>
                </a:solidFill>
              </a:defRPr>
            </a:lvl1pPr>
          </a:lstStyle>
          <a:p>
            <a:r>
              <a:rPr lang="en-US"/>
              <a:t>Click to edit Master title style</a:t>
            </a:r>
            <a:endParaRPr/>
          </a:p>
        </p:txBody>
      </p:sp>
      <p:sp>
        <p:nvSpPr>
          <p:cNvPr id="14" name="Body Level One…"/>
          <p:cNvSpPr txBox="1">
            <a:spLocks noGrp="1"/>
          </p:cNvSpPr>
          <p:nvPr>
            <p:ph type="body" sz="quarter" idx="1"/>
          </p:nvPr>
        </p:nvSpPr>
        <p:spPr>
          <a:xfrm>
            <a:off x="10483" y="3648683"/>
            <a:ext cx="12192001" cy="576634"/>
          </a:xfrm>
          <a:prstGeom prst="rect">
            <a:avLst/>
          </a:prstGeom>
        </p:spPr>
        <p:txBody>
          <a:bodyPr lIns="35717" tIns="35717" rIns="35717" bIns="35717" anchor="ctr"/>
          <a:lstStyle>
            <a:lvl1pPr marL="0" indent="0" algn="ctr" defTabSz="410764">
              <a:spcBef>
                <a:spcPts val="0"/>
              </a:spcBef>
              <a:buSzTx/>
              <a:buFontTx/>
              <a:buNone/>
              <a:defRPr sz="2600" cap="all">
                <a:solidFill>
                  <a:schemeClr val="tx1"/>
                </a:solidFill>
              </a:defRPr>
            </a:lvl1pPr>
            <a:lvl2pPr marL="722538" indent="-265338" algn="ctr" defTabSz="410764">
              <a:spcBef>
                <a:spcPts val="0"/>
              </a:spcBef>
              <a:buFontTx/>
              <a:defRPr sz="2600" cap="all">
                <a:solidFill>
                  <a:schemeClr val="accent1"/>
                </a:solidFill>
              </a:defRPr>
            </a:lvl2pPr>
            <a:lvl3pPr marL="1162050" indent="-247650" algn="ctr" defTabSz="410764">
              <a:spcBef>
                <a:spcPts val="0"/>
              </a:spcBef>
              <a:buFontTx/>
              <a:defRPr sz="2600" cap="all">
                <a:solidFill>
                  <a:schemeClr val="accent1"/>
                </a:solidFill>
              </a:defRPr>
            </a:lvl3pPr>
            <a:lvl4pPr marL="1668779" indent="-297179" algn="ctr" defTabSz="410764">
              <a:spcBef>
                <a:spcPts val="0"/>
              </a:spcBef>
              <a:buFontTx/>
              <a:defRPr sz="2600" cap="all">
                <a:solidFill>
                  <a:schemeClr val="accent1"/>
                </a:solidFill>
              </a:defRPr>
            </a:lvl4pPr>
            <a:lvl5pPr marL="2125979" indent="-297179" algn="ctr" defTabSz="410764">
              <a:spcBef>
                <a:spcPts val="0"/>
              </a:spcBef>
              <a:buFontTx/>
              <a:defRPr sz="2600" cap="all">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6" name="Slide Number"/>
          <p:cNvSpPr txBox="1">
            <a:spLocks noGrp="1"/>
          </p:cNvSpPr>
          <p:nvPr>
            <p:ph type="sldNum" sz="quarter" idx="2"/>
          </p:nvPr>
        </p:nvSpPr>
        <p:spPr>
          <a:xfrm>
            <a:off x="5981410" y="6536531"/>
            <a:ext cx="224416" cy="241409"/>
          </a:xfrm>
          <a:prstGeom prst="rect">
            <a:avLst/>
          </a:prstGeom>
        </p:spPr>
        <p:txBody>
          <a:bodyPr lIns="35717" tIns="35717" rIns="35717" bIns="35717" anchor="t"/>
          <a:lstStyle>
            <a:lvl1pPr defTabSz="410764">
              <a:spcBef>
                <a:spcPts val="0"/>
              </a:spcBef>
              <a:defRPr sz="1100" b="0" spc="0">
                <a:solidFill>
                  <a:schemeClr val="bg2"/>
                </a:solidFill>
                <a:latin typeface="Helvetica Neue Thin"/>
                <a:ea typeface="Helvetica Neue Thin"/>
                <a:cs typeface="Helvetica Neue Thin"/>
                <a:sym typeface="Helvetica Neue Thin"/>
              </a:defRPr>
            </a:lvl1pPr>
          </a:lstStyle>
          <a:p>
            <a:fld id="{86CB4B4D-7CA3-9044-876B-883B54F8677D}" type="slidenum">
              <a:rPr lang="en-US" smtClean="0"/>
              <a:pPr/>
              <a:t>‹#›</a:t>
            </a:fld>
            <a:endParaRPr lang="en-US"/>
          </a:p>
        </p:txBody>
      </p:sp>
      <p:pic>
        <p:nvPicPr>
          <p:cNvPr id="5" name="Picture 4">
            <a:extLst>
              <a:ext uri="{FF2B5EF4-FFF2-40B4-BE49-F238E27FC236}">
                <a16:creationId xmlns:a16="http://schemas.microsoft.com/office/drawing/2014/main" id="{DE62F03C-6B23-BB4F-B7FD-D951B29E9D4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13432" y="0"/>
            <a:ext cx="1278568" cy="1278568"/>
          </a:xfrm>
          <a:prstGeom prst="rect">
            <a:avLst/>
          </a:prstGeom>
        </p:spPr>
      </p:pic>
    </p:spTree>
    <p:extLst>
      <p:ext uri="{BB962C8B-B14F-4D97-AF65-F5344CB8AC3E}">
        <p14:creationId xmlns:p14="http://schemas.microsoft.com/office/powerpoint/2010/main" val="40790901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Title, Bullets &amp; Photo">
    <p:spTree>
      <p:nvGrpSpPr>
        <p:cNvPr id="1" name=""/>
        <p:cNvGrpSpPr/>
        <p:nvPr/>
      </p:nvGrpSpPr>
      <p:grpSpPr>
        <a:xfrm>
          <a:off x="0" y="0"/>
          <a:ext cx="0" cy="0"/>
          <a:chOff x="0" y="0"/>
          <a:chExt cx="0" cy="0"/>
        </a:xfrm>
      </p:grpSpPr>
      <p:sp>
        <p:nvSpPr>
          <p:cNvPr id="82" name="AdobeStock_163119353.jpeg"/>
          <p:cNvSpPr>
            <a:spLocks noGrp="1"/>
          </p:cNvSpPr>
          <p:nvPr>
            <p:ph type="pic" sz="quarter" idx="13"/>
          </p:nvPr>
        </p:nvSpPr>
        <p:spPr>
          <a:xfrm>
            <a:off x="6343053" y="1567655"/>
            <a:ext cx="3750471" cy="4420198"/>
          </a:xfrm>
          <a:prstGeom prst="rect">
            <a:avLst/>
          </a:prstGeom>
        </p:spPr>
        <p:txBody>
          <a:bodyPr lIns="91439" tIns="45719" rIns="91439" bIns="45719">
            <a:noAutofit/>
          </a:bodyPr>
          <a:lstStyle/>
          <a:p>
            <a:r>
              <a:rPr lang="en-US"/>
              <a:t>Click icon to add picture</a:t>
            </a:r>
            <a:endParaRPr/>
          </a:p>
        </p:txBody>
      </p:sp>
      <p:sp>
        <p:nvSpPr>
          <p:cNvPr id="83" name="Title Text"/>
          <p:cNvSpPr txBox="1">
            <a:spLocks noGrp="1"/>
          </p:cNvSpPr>
          <p:nvPr>
            <p:ph type="title"/>
          </p:nvPr>
        </p:nvSpPr>
        <p:spPr>
          <a:xfrm>
            <a:off x="2193725" y="178592"/>
            <a:ext cx="7804549" cy="1518050"/>
          </a:xfrm>
          <a:prstGeom prst="rect">
            <a:avLst/>
          </a:prstGeom>
        </p:spPr>
        <p:txBody>
          <a:bodyPr lIns="35717" tIns="35717" rIns="35717" bIns="35717"/>
          <a:lstStyle>
            <a:lvl1pPr defTabSz="410764">
              <a:defRPr sz="5600" b="1"/>
            </a:lvl1pPr>
          </a:lstStyle>
          <a:p>
            <a:r>
              <a:rPr lang="en-US"/>
              <a:t>Click to edit Master title style</a:t>
            </a:r>
            <a:endParaRPr/>
          </a:p>
        </p:txBody>
      </p:sp>
      <p:sp>
        <p:nvSpPr>
          <p:cNvPr id="84" name="Body Level One…"/>
          <p:cNvSpPr txBox="1">
            <a:spLocks noGrp="1"/>
          </p:cNvSpPr>
          <p:nvPr>
            <p:ph type="body" sz="quarter" idx="1"/>
          </p:nvPr>
        </p:nvSpPr>
        <p:spPr>
          <a:xfrm>
            <a:off x="2098475" y="1567655"/>
            <a:ext cx="3750471" cy="4420198"/>
          </a:xfrm>
          <a:prstGeom prst="rect">
            <a:avLst/>
          </a:prstGeom>
        </p:spPr>
        <p:txBody>
          <a:bodyPr lIns="35717" tIns="35717" rIns="35717" bIns="35717" anchor="ctr"/>
          <a:lstStyle>
            <a:lvl1pPr marL="220434" indent="-220434" defTabSz="410764">
              <a:spcBef>
                <a:spcPts val="2200"/>
              </a:spcBef>
              <a:buClr>
                <a:srgbClr val="F89821"/>
              </a:buClr>
              <a:buSzPct val="145000"/>
              <a:buFontTx/>
              <a:defRPr sz="1800">
                <a:latin typeface="Open Sans"/>
                <a:ea typeface="Open Sans"/>
                <a:cs typeface="Open Sans"/>
                <a:sym typeface="Open Sans"/>
              </a:defRPr>
            </a:lvl1pPr>
            <a:lvl2pPr marL="563334" indent="-220434" defTabSz="410764">
              <a:spcBef>
                <a:spcPts val="2200"/>
              </a:spcBef>
              <a:buClr>
                <a:srgbClr val="F89821"/>
              </a:buClr>
              <a:buSzPct val="145000"/>
              <a:buFontTx/>
              <a:buChar char="•"/>
              <a:defRPr sz="1800">
                <a:latin typeface="Open Sans"/>
                <a:ea typeface="Open Sans"/>
                <a:cs typeface="Open Sans"/>
                <a:sym typeface="Open Sans"/>
              </a:defRPr>
            </a:lvl2pPr>
            <a:lvl3pPr marL="906234" indent="-220434" defTabSz="410764">
              <a:spcBef>
                <a:spcPts val="2200"/>
              </a:spcBef>
              <a:buClr>
                <a:srgbClr val="F89821"/>
              </a:buClr>
              <a:buSzPct val="145000"/>
              <a:buFontTx/>
              <a:defRPr sz="1800">
                <a:latin typeface="Open Sans"/>
                <a:ea typeface="Open Sans"/>
                <a:cs typeface="Open Sans"/>
                <a:sym typeface="Open Sans"/>
              </a:defRPr>
            </a:lvl3pPr>
            <a:lvl4pPr marL="1249134" indent="-220434" defTabSz="410764">
              <a:spcBef>
                <a:spcPts val="2200"/>
              </a:spcBef>
              <a:buClr>
                <a:srgbClr val="F89821"/>
              </a:buClr>
              <a:buSzPct val="145000"/>
              <a:buFontTx/>
              <a:buChar char="•"/>
              <a:defRPr sz="1800">
                <a:latin typeface="Open Sans"/>
                <a:ea typeface="Open Sans"/>
                <a:cs typeface="Open Sans"/>
                <a:sym typeface="Open Sans"/>
              </a:defRPr>
            </a:lvl4pPr>
            <a:lvl5pPr marL="1592034" indent="-220434" defTabSz="410764">
              <a:spcBef>
                <a:spcPts val="2200"/>
              </a:spcBef>
              <a:buClr>
                <a:srgbClr val="F89821"/>
              </a:buClr>
              <a:buSzPct val="145000"/>
              <a:buFontTx/>
              <a:buChar char="•"/>
              <a:defRPr sz="1800">
                <a:latin typeface="Open Sans"/>
                <a:ea typeface="Open Sans"/>
                <a:cs typeface="Open Sans"/>
                <a:sym typeface="Open San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pic>
        <p:nvPicPr>
          <p:cNvPr id="7" name="Picture 6">
            <a:extLst>
              <a:ext uri="{FF2B5EF4-FFF2-40B4-BE49-F238E27FC236}">
                <a16:creationId xmlns:a16="http://schemas.microsoft.com/office/drawing/2014/main" id="{CBBF9B0F-F764-CE41-8AE4-0CA4926D4B4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6214278"/>
            <a:ext cx="12192000" cy="666582"/>
          </a:xfrm>
          <a:prstGeom prst="rect">
            <a:avLst/>
          </a:prstGeom>
        </p:spPr>
      </p:pic>
      <p:sp>
        <p:nvSpPr>
          <p:cNvPr id="8" name="Slide Number">
            <a:extLst>
              <a:ext uri="{FF2B5EF4-FFF2-40B4-BE49-F238E27FC236}">
                <a16:creationId xmlns:a16="http://schemas.microsoft.com/office/drawing/2014/main" id="{3CCEB074-F0BC-8D42-965B-EE065E49C6F2}"/>
              </a:ext>
            </a:extLst>
          </p:cNvPr>
          <p:cNvSpPr txBox="1">
            <a:spLocks noGrp="1"/>
          </p:cNvSpPr>
          <p:nvPr>
            <p:ph type="sldNum" sz="quarter" idx="2"/>
          </p:nvPr>
        </p:nvSpPr>
        <p:spPr>
          <a:xfrm>
            <a:off x="5981410" y="6422231"/>
            <a:ext cx="224416" cy="241409"/>
          </a:xfrm>
          <a:prstGeom prst="rect">
            <a:avLst/>
          </a:prstGeom>
        </p:spPr>
        <p:txBody>
          <a:bodyPr lIns="35717" tIns="35717" rIns="35717" bIns="35717" anchor="t"/>
          <a:lstStyle>
            <a:lvl1pPr defTabSz="410764">
              <a:spcBef>
                <a:spcPts val="0"/>
              </a:spcBef>
              <a:defRPr sz="1100" b="0" spc="0">
                <a:solidFill>
                  <a:schemeClr val="bg2"/>
                </a:solidFill>
                <a:latin typeface="Helvetica Neue Light"/>
                <a:ea typeface="Helvetica Neue Light"/>
                <a:cs typeface="Helvetica Neue Light"/>
                <a:sym typeface="Helvetica Neue Light"/>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345991652"/>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Content | Blank">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34AFF552-AA41-834F-BEF3-5AE4FB12CAD5}" type="slidenum">
              <a:rPr lang="en-US" smtClean="0"/>
              <a:t>‹#›</a:t>
            </a:fld>
            <a:endParaRPr lang="en-US"/>
          </a:p>
        </p:txBody>
      </p:sp>
      <p:sp>
        <p:nvSpPr>
          <p:cNvPr id="4" name="Footer Placeholder 4"/>
          <p:cNvSpPr>
            <a:spLocks noGrp="1"/>
          </p:cNvSpPr>
          <p:nvPr>
            <p:ph type="ftr" sz="quarter" idx="3"/>
          </p:nvPr>
        </p:nvSpPr>
        <p:spPr>
          <a:xfrm>
            <a:off x="5321085" y="6595873"/>
            <a:ext cx="4898380" cy="188667"/>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a:t>© 2015 RoundTower Technologies, Inc.  Confidential &amp; Intellectual Property. All rights reserved. </a:t>
            </a:r>
          </a:p>
        </p:txBody>
      </p:sp>
    </p:spTree>
    <p:extLst>
      <p:ext uri="{BB962C8B-B14F-4D97-AF65-F5344CB8AC3E}">
        <p14:creationId xmlns:p14="http://schemas.microsoft.com/office/powerpoint/2010/main" val="19277299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D06999-88A5-6E4D-89C1-33CD9755C942}"/>
              </a:ext>
            </a:extLst>
          </p:cNvPr>
          <p:cNvSpPr>
            <a:spLocks noGrp="1"/>
          </p:cNvSpPr>
          <p:nvPr>
            <p:ph type="ctrTitle"/>
          </p:nvPr>
        </p:nvSpPr>
        <p:spPr>
          <a:xfrm>
            <a:off x="0" y="2140944"/>
            <a:ext cx="12192000" cy="1288056"/>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6DC5B3A-9F33-FA49-9EA9-293AB74CABE4}"/>
              </a:ext>
            </a:extLst>
          </p:cNvPr>
          <p:cNvSpPr>
            <a:spLocks noGrp="1"/>
          </p:cNvSpPr>
          <p:nvPr>
            <p:ph type="subTitle" idx="1"/>
          </p:nvPr>
        </p:nvSpPr>
        <p:spPr>
          <a:xfrm>
            <a:off x="1524000" y="3429000"/>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99BB362-9492-7946-BBF6-E9663350567E}"/>
              </a:ext>
            </a:extLst>
          </p:cNvPr>
          <p:cNvSpPr>
            <a:spLocks noGrp="1"/>
          </p:cNvSpPr>
          <p:nvPr>
            <p:ph type="sldNum" sz="quarter" idx="12"/>
          </p:nvPr>
        </p:nvSpPr>
        <p:spPr/>
        <p:txBody>
          <a:bodyPr/>
          <a:lstStyle>
            <a:lvl1pPr algn="ctr">
              <a:defRPr/>
            </a:lvl1pPr>
          </a:lstStyle>
          <a:p>
            <a:pPr algn="ctr"/>
            <a:fld id="{A3BB30D3-968D-6A40-AC7B-EAA88CAF96A3}" type="slidenum">
              <a:rPr lang="en-US" smtClean="0"/>
              <a:pPr algn="ctr"/>
              <a:t>‹#›</a:t>
            </a:fld>
            <a:endParaRPr lang="en-US"/>
          </a:p>
        </p:txBody>
      </p:sp>
    </p:spTree>
    <p:extLst>
      <p:ext uri="{BB962C8B-B14F-4D97-AF65-F5344CB8AC3E}">
        <p14:creationId xmlns:p14="http://schemas.microsoft.com/office/powerpoint/2010/main" val="3880989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40055-1012-2840-90BF-F33CDB594D0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A461194-CF95-7E48-B398-60FE37CAFC2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F1434CA7-4093-DD4A-8B4C-9896B536F752}"/>
              </a:ext>
            </a:extLst>
          </p:cNvPr>
          <p:cNvSpPr>
            <a:spLocks noGrp="1"/>
          </p:cNvSpPr>
          <p:nvPr>
            <p:ph type="sldNum" sz="quarter" idx="12"/>
          </p:nvPr>
        </p:nvSpPr>
        <p:spPr/>
        <p:txBody>
          <a:bodyPr/>
          <a:lstStyle>
            <a:lvl1pPr algn="ctr">
              <a:defRPr/>
            </a:lvl1pPr>
          </a:lstStyle>
          <a:p>
            <a:pPr algn="ctr"/>
            <a:fld id="{A3BB30D3-968D-6A40-AC7B-EAA88CAF96A3}" type="slidenum">
              <a:rPr lang="en-US" smtClean="0"/>
              <a:pPr algn="ctr"/>
              <a:t>‹#›</a:t>
            </a:fld>
            <a:endParaRPr lang="en-US"/>
          </a:p>
        </p:txBody>
      </p:sp>
    </p:spTree>
    <p:extLst>
      <p:ext uri="{BB962C8B-B14F-4D97-AF65-F5344CB8AC3E}">
        <p14:creationId xmlns:p14="http://schemas.microsoft.com/office/powerpoint/2010/main" val="42676387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1EA01-0541-4049-840D-A5F33FA209B7}"/>
              </a:ext>
            </a:extLst>
          </p:cNvPr>
          <p:cNvSpPr>
            <a:spLocks noGrp="1"/>
          </p:cNvSpPr>
          <p:nvPr>
            <p:ph type="title"/>
          </p:nvPr>
        </p:nvSpPr>
        <p:spPr>
          <a:xfrm>
            <a:off x="0" y="2105381"/>
            <a:ext cx="12192000" cy="1323619"/>
          </a:xfrm>
        </p:spPr>
        <p:txBody>
          <a:bodyPr anchor="b"/>
          <a:lstStyle>
            <a:lvl1pPr algn="ctr">
              <a:defRPr sz="6000"/>
            </a:lvl1pPr>
          </a:lstStyle>
          <a:p>
            <a:r>
              <a:rPr lang="en-US"/>
              <a:t>Click to edit Master title style</a:t>
            </a:r>
          </a:p>
        </p:txBody>
      </p:sp>
      <p:sp>
        <p:nvSpPr>
          <p:cNvPr id="3" name="Text Placeholder 2">
            <a:extLst>
              <a:ext uri="{FF2B5EF4-FFF2-40B4-BE49-F238E27FC236}">
                <a16:creationId xmlns:a16="http://schemas.microsoft.com/office/drawing/2014/main" id="{A47138A6-B456-8543-83E5-02F8C77D42F9}"/>
              </a:ext>
            </a:extLst>
          </p:cNvPr>
          <p:cNvSpPr>
            <a:spLocks noGrp="1"/>
          </p:cNvSpPr>
          <p:nvPr>
            <p:ph type="body" idx="1"/>
          </p:nvPr>
        </p:nvSpPr>
        <p:spPr>
          <a:xfrm>
            <a:off x="838200" y="3429000"/>
            <a:ext cx="10515600" cy="1500187"/>
          </a:xfrm>
        </p:spPr>
        <p:txBody>
          <a:bodyPr/>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430FB26C-2335-1543-BEAE-A9182E2F6C65}"/>
              </a:ext>
            </a:extLst>
          </p:cNvPr>
          <p:cNvSpPr>
            <a:spLocks noGrp="1"/>
          </p:cNvSpPr>
          <p:nvPr>
            <p:ph type="sldNum" sz="quarter" idx="12"/>
          </p:nvPr>
        </p:nvSpPr>
        <p:spPr/>
        <p:txBody>
          <a:bodyPr/>
          <a:lstStyle>
            <a:lvl1pPr algn="ctr">
              <a:defRPr/>
            </a:lvl1pPr>
          </a:lstStyle>
          <a:p>
            <a:pPr algn="ctr"/>
            <a:fld id="{A3BB30D3-968D-6A40-AC7B-EAA88CAF96A3}" type="slidenum">
              <a:rPr lang="en-US" smtClean="0"/>
              <a:pPr algn="ctr"/>
              <a:t>‹#›</a:t>
            </a:fld>
            <a:endParaRPr lang="en-US"/>
          </a:p>
        </p:txBody>
      </p:sp>
    </p:spTree>
    <p:extLst>
      <p:ext uri="{BB962C8B-B14F-4D97-AF65-F5344CB8AC3E}">
        <p14:creationId xmlns:p14="http://schemas.microsoft.com/office/powerpoint/2010/main" val="3718456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9F65C-847F-4F46-AE27-CA8864704A41}"/>
              </a:ext>
            </a:extLst>
          </p:cNvPr>
          <p:cNvSpPr>
            <a:spLocks noGrp="1"/>
          </p:cNvSpPr>
          <p:nvPr>
            <p:ph type="title"/>
          </p:nvPr>
        </p:nvSpPr>
        <p:spPr>
          <a:xfrm>
            <a:off x="-1" y="365125"/>
            <a:ext cx="12192001" cy="1325563"/>
          </a:xfrm>
          <a:prstGeom prst="rect">
            <a:avLst/>
          </a:prstGeom>
        </p:spPr>
        <p:txBody>
          <a:bodyPr/>
          <a:lstStyle>
            <a:lvl1pPr>
              <a:defRPr sz="4800"/>
            </a:lvl1pPr>
          </a:lstStyle>
          <a:p>
            <a:r>
              <a:rPr lang="en-US"/>
              <a:t>Click to edit Master title style</a:t>
            </a:r>
          </a:p>
        </p:txBody>
      </p:sp>
      <p:sp>
        <p:nvSpPr>
          <p:cNvPr id="3" name="Content Placeholder 2">
            <a:extLst>
              <a:ext uri="{FF2B5EF4-FFF2-40B4-BE49-F238E27FC236}">
                <a16:creationId xmlns:a16="http://schemas.microsoft.com/office/drawing/2014/main" id="{9502C41B-A924-964C-A5E5-61CCF6962B19}"/>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2FA44EF-23C8-584E-A55B-E3789B2E802D}"/>
              </a:ext>
            </a:extLst>
          </p:cNvPr>
          <p:cNvSpPr>
            <a:spLocks noGrp="1"/>
          </p:cNvSpPr>
          <p:nvPr>
            <p:ph type="sldNum" sz="quarter" idx="12"/>
          </p:nvPr>
        </p:nvSpPr>
        <p:spPr>
          <a:xfrm>
            <a:off x="4724400" y="6356350"/>
            <a:ext cx="2743200" cy="365125"/>
          </a:xfrm>
          <a:prstGeom prst="rect">
            <a:avLst/>
          </a:prstGeom>
        </p:spPr>
        <p:txBody>
          <a:bodyPr/>
          <a:lstStyle>
            <a:lvl1pPr>
              <a:defRPr/>
            </a:lvl1pPr>
          </a:lstStyle>
          <a:p>
            <a:fld id="{1971F82D-DF9C-F74A-9A7B-E834F5C764A3}" type="slidenum">
              <a:rPr lang="en-US" smtClean="0"/>
              <a:pPr/>
              <a:t>‹#›</a:t>
            </a:fld>
            <a:endParaRPr lang="en-US"/>
          </a:p>
        </p:txBody>
      </p:sp>
    </p:spTree>
    <p:extLst>
      <p:ext uri="{BB962C8B-B14F-4D97-AF65-F5344CB8AC3E}">
        <p14:creationId xmlns:p14="http://schemas.microsoft.com/office/powerpoint/2010/main" val="7433237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7363F-1DA6-FF4E-90D9-F571CEDC7F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3E7A268-F0E7-7A4F-9406-B59DE6513B9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C90F82F-404F-0044-BA00-9D514C2E818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A762F17-7181-9E48-93E5-9EECBA4B7CF4}"/>
              </a:ext>
            </a:extLst>
          </p:cNvPr>
          <p:cNvSpPr>
            <a:spLocks noGrp="1"/>
          </p:cNvSpPr>
          <p:nvPr>
            <p:ph type="sldNum" sz="quarter" idx="12"/>
          </p:nvPr>
        </p:nvSpPr>
        <p:spPr/>
        <p:txBody>
          <a:bodyPr/>
          <a:lstStyle>
            <a:lvl1pPr algn="ctr">
              <a:defRPr/>
            </a:lvl1pPr>
          </a:lstStyle>
          <a:p>
            <a:pPr algn="ctr"/>
            <a:fld id="{A3BB30D3-968D-6A40-AC7B-EAA88CAF96A3}" type="slidenum">
              <a:rPr lang="en-US" smtClean="0"/>
              <a:pPr algn="ctr"/>
              <a:t>‹#›</a:t>
            </a:fld>
            <a:endParaRPr lang="en-US"/>
          </a:p>
        </p:txBody>
      </p:sp>
    </p:spTree>
    <p:extLst>
      <p:ext uri="{BB962C8B-B14F-4D97-AF65-F5344CB8AC3E}">
        <p14:creationId xmlns:p14="http://schemas.microsoft.com/office/powerpoint/2010/main" val="14024361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4A3CD-6DC3-504E-91D0-36CB27AC5B9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A0B145F-ED8A-4A4E-95B2-25D46209E43D}"/>
              </a:ext>
            </a:extLst>
          </p:cNvPr>
          <p:cNvSpPr>
            <a:spLocks noGrp="1"/>
          </p:cNvSpPr>
          <p:nvPr>
            <p:ph type="body" idx="1"/>
          </p:nvPr>
        </p:nvSpPr>
        <p:spPr>
          <a:xfrm>
            <a:off x="839788" y="1991169"/>
            <a:ext cx="5157787" cy="513905"/>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9D96596-DC44-AD43-A4AE-1DC51E83195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7DA0113-B925-784B-A584-0EA81DE90FDE}"/>
              </a:ext>
            </a:extLst>
          </p:cNvPr>
          <p:cNvSpPr>
            <a:spLocks noGrp="1"/>
          </p:cNvSpPr>
          <p:nvPr>
            <p:ph type="body" sz="quarter" idx="3"/>
          </p:nvPr>
        </p:nvSpPr>
        <p:spPr>
          <a:xfrm>
            <a:off x="6172200" y="1991169"/>
            <a:ext cx="5183188" cy="513906"/>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1B008B1-1138-0245-BCED-6DAC2808269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C1AAC238-8318-6D4E-B31B-810D6A5D443A}"/>
              </a:ext>
            </a:extLst>
          </p:cNvPr>
          <p:cNvSpPr>
            <a:spLocks noGrp="1"/>
          </p:cNvSpPr>
          <p:nvPr>
            <p:ph type="sldNum" sz="quarter" idx="12"/>
          </p:nvPr>
        </p:nvSpPr>
        <p:spPr/>
        <p:txBody>
          <a:bodyPr/>
          <a:lstStyle>
            <a:lvl1pPr algn="ctr">
              <a:defRPr/>
            </a:lvl1pPr>
          </a:lstStyle>
          <a:p>
            <a:pPr algn="ctr"/>
            <a:fld id="{A3BB30D3-968D-6A40-AC7B-EAA88CAF96A3}" type="slidenum">
              <a:rPr lang="en-US" smtClean="0"/>
              <a:pPr algn="ctr"/>
              <a:t>‹#›</a:t>
            </a:fld>
            <a:endParaRPr lang="en-US"/>
          </a:p>
        </p:txBody>
      </p:sp>
    </p:spTree>
    <p:extLst>
      <p:ext uri="{BB962C8B-B14F-4D97-AF65-F5344CB8AC3E}">
        <p14:creationId xmlns:p14="http://schemas.microsoft.com/office/powerpoint/2010/main" val="34206343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8266D-71D4-0B4C-951B-93DBA80EF194}"/>
              </a:ext>
            </a:extLst>
          </p:cNvPr>
          <p:cNvSpPr>
            <a:spLocks noGrp="1"/>
          </p:cNvSpPr>
          <p:nvPr>
            <p:ph type="title"/>
          </p:nvPr>
        </p:nvSpPr>
        <p:spPr>
          <a:xfrm>
            <a:off x="0" y="365125"/>
            <a:ext cx="12192000" cy="1325563"/>
          </a:xfrm>
        </p:spPr>
        <p:txBody>
          <a:bodyPr/>
          <a:lstStyle>
            <a:lvl1pPr algn="ctr">
              <a:defRPr sz="6000"/>
            </a:lvl1pPr>
          </a:lstStyle>
          <a:p>
            <a:r>
              <a:rPr lang="en-US"/>
              <a:t>Click to edit Master title style</a:t>
            </a:r>
          </a:p>
        </p:txBody>
      </p:sp>
      <p:sp>
        <p:nvSpPr>
          <p:cNvPr id="5" name="Slide Number Placeholder 4">
            <a:extLst>
              <a:ext uri="{FF2B5EF4-FFF2-40B4-BE49-F238E27FC236}">
                <a16:creationId xmlns:a16="http://schemas.microsoft.com/office/drawing/2014/main" id="{46250069-7775-3D48-927B-125C3A5EDB65}"/>
              </a:ext>
            </a:extLst>
          </p:cNvPr>
          <p:cNvSpPr>
            <a:spLocks noGrp="1"/>
          </p:cNvSpPr>
          <p:nvPr>
            <p:ph type="sldNum" sz="quarter" idx="12"/>
          </p:nvPr>
        </p:nvSpPr>
        <p:spPr/>
        <p:txBody>
          <a:bodyPr/>
          <a:lstStyle>
            <a:lvl1pPr algn="ctr">
              <a:defRPr/>
            </a:lvl1pPr>
          </a:lstStyle>
          <a:p>
            <a:pPr algn="ctr"/>
            <a:fld id="{A3BB30D3-968D-6A40-AC7B-EAA88CAF96A3}" type="slidenum">
              <a:rPr lang="en-US" smtClean="0"/>
              <a:pPr algn="ctr"/>
              <a:t>‹#›</a:t>
            </a:fld>
            <a:endParaRPr lang="en-US"/>
          </a:p>
        </p:txBody>
      </p:sp>
    </p:spTree>
    <p:extLst>
      <p:ext uri="{BB962C8B-B14F-4D97-AF65-F5344CB8AC3E}">
        <p14:creationId xmlns:p14="http://schemas.microsoft.com/office/powerpoint/2010/main" val="10672659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AA897D3-D46B-CF4D-9921-1EBAD60609B2}"/>
              </a:ext>
            </a:extLst>
          </p:cNvPr>
          <p:cNvSpPr>
            <a:spLocks noGrp="1"/>
          </p:cNvSpPr>
          <p:nvPr>
            <p:ph type="sldNum" sz="quarter" idx="12"/>
          </p:nvPr>
        </p:nvSpPr>
        <p:spPr/>
        <p:txBody>
          <a:bodyPr/>
          <a:lstStyle>
            <a:lvl1pPr algn="ctr">
              <a:defRPr/>
            </a:lvl1pPr>
          </a:lstStyle>
          <a:p>
            <a:pPr algn="ctr"/>
            <a:fld id="{A3BB30D3-968D-6A40-AC7B-EAA88CAF96A3}" type="slidenum">
              <a:rPr lang="en-US" smtClean="0"/>
              <a:pPr algn="ctr"/>
              <a:t>‹#›</a:t>
            </a:fld>
            <a:endParaRPr lang="en-US"/>
          </a:p>
        </p:txBody>
      </p:sp>
    </p:spTree>
    <p:extLst>
      <p:ext uri="{BB962C8B-B14F-4D97-AF65-F5344CB8AC3E}">
        <p14:creationId xmlns:p14="http://schemas.microsoft.com/office/powerpoint/2010/main" val="37296308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04E30-0E8D-AA4D-80AD-EA00A219F0F9}"/>
              </a:ext>
            </a:extLst>
          </p:cNvPr>
          <p:cNvSpPr>
            <a:spLocks noGrp="1"/>
          </p:cNvSpPr>
          <p:nvPr>
            <p:ph type="title"/>
          </p:nvPr>
        </p:nvSpPr>
        <p:spPr>
          <a:xfrm>
            <a:off x="675120" y="457200"/>
            <a:ext cx="4182365" cy="1600200"/>
          </a:xfrm>
        </p:spPr>
        <p:txBody>
          <a:bodyPr anchor="b"/>
          <a:lstStyle>
            <a:lvl1pPr>
              <a:defRPr sz="4000"/>
            </a:lvl1pPr>
          </a:lstStyle>
          <a:p>
            <a:r>
              <a:rPr lang="en-US"/>
              <a:t>Click to edit Master title style</a:t>
            </a:r>
          </a:p>
        </p:txBody>
      </p:sp>
      <p:sp>
        <p:nvSpPr>
          <p:cNvPr id="3" name="Content Placeholder 2">
            <a:extLst>
              <a:ext uri="{FF2B5EF4-FFF2-40B4-BE49-F238E27FC236}">
                <a16:creationId xmlns:a16="http://schemas.microsoft.com/office/drawing/2014/main" id="{E81A6858-5182-BD43-96A0-F2E4D66AD44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D4D77A8-BD3F-584C-8179-D989FCE54114}"/>
              </a:ext>
            </a:extLst>
          </p:cNvPr>
          <p:cNvSpPr>
            <a:spLocks noGrp="1"/>
          </p:cNvSpPr>
          <p:nvPr>
            <p:ph type="body" sz="half" idx="2"/>
          </p:nvPr>
        </p:nvSpPr>
        <p:spPr>
          <a:xfrm>
            <a:off x="675120" y="2057400"/>
            <a:ext cx="418236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2D1EA2DC-E23B-3B42-860C-582D4264AC14}"/>
              </a:ext>
            </a:extLst>
          </p:cNvPr>
          <p:cNvSpPr>
            <a:spLocks noGrp="1"/>
          </p:cNvSpPr>
          <p:nvPr>
            <p:ph type="sldNum" sz="quarter" idx="12"/>
          </p:nvPr>
        </p:nvSpPr>
        <p:spPr/>
        <p:txBody>
          <a:bodyPr/>
          <a:lstStyle>
            <a:lvl1pPr algn="ctr">
              <a:defRPr/>
            </a:lvl1pPr>
          </a:lstStyle>
          <a:p>
            <a:pPr algn="ctr"/>
            <a:fld id="{A3BB30D3-968D-6A40-AC7B-EAA88CAF96A3}" type="slidenum">
              <a:rPr lang="en-US" smtClean="0"/>
              <a:pPr algn="ctr"/>
              <a:t>‹#›</a:t>
            </a:fld>
            <a:endParaRPr lang="en-US"/>
          </a:p>
        </p:txBody>
      </p:sp>
    </p:spTree>
    <p:extLst>
      <p:ext uri="{BB962C8B-B14F-4D97-AF65-F5344CB8AC3E}">
        <p14:creationId xmlns:p14="http://schemas.microsoft.com/office/powerpoint/2010/main" val="35900317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8CBB8-4485-A64B-B7F8-0E44083AEF35}"/>
              </a:ext>
            </a:extLst>
          </p:cNvPr>
          <p:cNvSpPr>
            <a:spLocks noGrp="1"/>
          </p:cNvSpPr>
          <p:nvPr>
            <p:ph type="title"/>
          </p:nvPr>
        </p:nvSpPr>
        <p:spPr>
          <a:xfrm>
            <a:off x="649482" y="457200"/>
            <a:ext cx="4208003" cy="1600200"/>
          </a:xfrm>
        </p:spPr>
        <p:txBody>
          <a:bodyPr anchor="b"/>
          <a:lstStyle>
            <a:lvl1pPr>
              <a:defRPr sz="4000"/>
            </a:lvl1pPr>
          </a:lstStyle>
          <a:p>
            <a:r>
              <a:rPr lang="en-US"/>
              <a:t>Click to edit Master title style</a:t>
            </a:r>
          </a:p>
        </p:txBody>
      </p:sp>
      <p:sp>
        <p:nvSpPr>
          <p:cNvPr id="3" name="Picture Placeholder 2">
            <a:extLst>
              <a:ext uri="{FF2B5EF4-FFF2-40B4-BE49-F238E27FC236}">
                <a16:creationId xmlns:a16="http://schemas.microsoft.com/office/drawing/2014/main" id="{663AD243-19D2-4E44-AF70-4569398B3FA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7808A6F-B0C4-F94E-A5E9-F44E2BD0B68E}"/>
              </a:ext>
            </a:extLst>
          </p:cNvPr>
          <p:cNvSpPr>
            <a:spLocks noGrp="1"/>
          </p:cNvSpPr>
          <p:nvPr>
            <p:ph type="body" sz="half" idx="2"/>
          </p:nvPr>
        </p:nvSpPr>
        <p:spPr>
          <a:xfrm>
            <a:off x="649482" y="2057400"/>
            <a:ext cx="420800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22AE7A6-FEAE-5C4A-9B2F-3BD8CBF5E75A}"/>
              </a:ext>
            </a:extLst>
          </p:cNvPr>
          <p:cNvSpPr>
            <a:spLocks noGrp="1"/>
          </p:cNvSpPr>
          <p:nvPr>
            <p:ph type="sldNum" sz="quarter" idx="12"/>
          </p:nvPr>
        </p:nvSpPr>
        <p:spPr/>
        <p:txBody>
          <a:bodyPr/>
          <a:lstStyle>
            <a:lvl1pPr algn="ctr">
              <a:defRPr/>
            </a:lvl1pPr>
          </a:lstStyle>
          <a:p>
            <a:pPr algn="ctr"/>
            <a:fld id="{A3BB30D3-968D-6A40-AC7B-EAA88CAF96A3}" type="slidenum">
              <a:rPr lang="en-US" smtClean="0"/>
              <a:pPr algn="ctr"/>
              <a:t>‹#›</a:t>
            </a:fld>
            <a:endParaRPr lang="en-US"/>
          </a:p>
        </p:txBody>
      </p:sp>
    </p:spTree>
    <p:extLst>
      <p:ext uri="{BB962C8B-B14F-4D97-AF65-F5344CB8AC3E}">
        <p14:creationId xmlns:p14="http://schemas.microsoft.com/office/powerpoint/2010/main" val="23007293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4D8E5-CAFA-1D4C-BA2E-20429052AA84}"/>
              </a:ext>
            </a:extLst>
          </p:cNvPr>
          <p:cNvSpPr>
            <a:spLocks noGrp="1"/>
          </p:cNvSpPr>
          <p:nvPr>
            <p:ph type="title"/>
          </p:nvPr>
        </p:nvSpPr>
        <p:spPr>
          <a:xfrm>
            <a:off x="0" y="2182293"/>
            <a:ext cx="12192000" cy="124670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903DDEB-F90E-0A41-8CE0-0E770A1B7F1C}"/>
              </a:ext>
            </a:extLst>
          </p:cNvPr>
          <p:cNvSpPr>
            <a:spLocks noGrp="1"/>
          </p:cNvSpPr>
          <p:nvPr>
            <p:ph type="body" idx="1"/>
          </p:nvPr>
        </p:nvSpPr>
        <p:spPr>
          <a:xfrm>
            <a:off x="838200" y="3429000"/>
            <a:ext cx="10515600" cy="1500187"/>
          </a:xfrm>
          <a:prstGeom prst="rect">
            <a:avLst/>
          </a:prstGeo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EF76F381-F601-B24C-8794-436449B56C1C}"/>
              </a:ext>
            </a:extLst>
          </p:cNvPr>
          <p:cNvSpPr>
            <a:spLocks noGrp="1"/>
          </p:cNvSpPr>
          <p:nvPr>
            <p:ph type="sldNum" sz="quarter" idx="12"/>
          </p:nvPr>
        </p:nvSpPr>
        <p:spPr>
          <a:xfrm>
            <a:off x="4724400" y="6356350"/>
            <a:ext cx="2743200" cy="365125"/>
          </a:xfrm>
          <a:prstGeom prst="rect">
            <a:avLst/>
          </a:prstGeom>
        </p:spPr>
        <p:txBody>
          <a:bodyPr/>
          <a:lstStyle/>
          <a:p>
            <a:fld id="{06FC4402-8D9D-2144-9F29-6AA494A8342C}" type="slidenum">
              <a:rPr lang="en-US" smtClean="0"/>
              <a:t>‹#›</a:t>
            </a:fld>
            <a:endParaRPr lang="en-US"/>
          </a:p>
        </p:txBody>
      </p:sp>
    </p:spTree>
    <p:extLst>
      <p:ext uri="{BB962C8B-B14F-4D97-AF65-F5344CB8AC3E}">
        <p14:creationId xmlns:p14="http://schemas.microsoft.com/office/powerpoint/2010/main" val="3301206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27E5D-2AB1-A840-963F-DB6A013B5DF3}"/>
              </a:ext>
            </a:extLst>
          </p:cNvPr>
          <p:cNvSpPr>
            <a:spLocks noGrp="1"/>
          </p:cNvSpPr>
          <p:nvPr>
            <p:ph type="title"/>
          </p:nvPr>
        </p:nvSpPr>
        <p:spPr>
          <a:xfrm>
            <a:off x="-1" y="365125"/>
            <a:ext cx="12192001" cy="1325563"/>
          </a:xfrm>
          <a:prstGeom prst="rect">
            <a:avLst/>
          </a:prstGeom>
        </p:spPr>
        <p:txBody>
          <a:bodyPr/>
          <a:lstStyle>
            <a:lvl1pPr>
              <a:defRPr sz="4800"/>
            </a:lvl1pPr>
          </a:lstStyle>
          <a:p>
            <a:r>
              <a:rPr lang="en-US"/>
              <a:t>Click to edit Master title style</a:t>
            </a:r>
          </a:p>
        </p:txBody>
      </p:sp>
      <p:sp>
        <p:nvSpPr>
          <p:cNvPr id="3" name="Content Placeholder 2">
            <a:extLst>
              <a:ext uri="{FF2B5EF4-FFF2-40B4-BE49-F238E27FC236}">
                <a16:creationId xmlns:a16="http://schemas.microsoft.com/office/drawing/2014/main" id="{6B903266-F6E1-8F4D-B8A4-FB3597E3610E}"/>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7328EE-86D3-6445-B052-2F5D395A084D}"/>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D02C6BF6-5102-B34B-BB90-F853E6F7B5F6}"/>
              </a:ext>
            </a:extLst>
          </p:cNvPr>
          <p:cNvSpPr>
            <a:spLocks noGrp="1"/>
          </p:cNvSpPr>
          <p:nvPr>
            <p:ph type="sldNum" sz="quarter" idx="12"/>
          </p:nvPr>
        </p:nvSpPr>
        <p:spPr>
          <a:xfrm>
            <a:off x="4724400" y="6356350"/>
            <a:ext cx="2743200" cy="365125"/>
          </a:xfrm>
          <a:prstGeom prst="rect">
            <a:avLst/>
          </a:prstGeom>
        </p:spPr>
        <p:txBody>
          <a:bodyPr/>
          <a:lstStyle/>
          <a:p>
            <a:fld id="{06FC4402-8D9D-2144-9F29-6AA494A8342C}" type="slidenum">
              <a:rPr lang="en-US" smtClean="0"/>
              <a:t>‹#›</a:t>
            </a:fld>
            <a:endParaRPr lang="en-US"/>
          </a:p>
        </p:txBody>
      </p:sp>
    </p:spTree>
    <p:extLst>
      <p:ext uri="{BB962C8B-B14F-4D97-AF65-F5344CB8AC3E}">
        <p14:creationId xmlns:p14="http://schemas.microsoft.com/office/powerpoint/2010/main" val="3126418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7625B-EB33-F54E-8F52-5AF049F8B630}"/>
              </a:ext>
            </a:extLst>
          </p:cNvPr>
          <p:cNvSpPr>
            <a:spLocks noGrp="1"/>
          </p:cNvSpPr>
          <p:nvPr>
            <p:ph type="title"/>
          </p:nvPr>
        </p:nvSpPr>
        <p:spPr>
          <a:xfrm>
            <a:off x="0" y="365125"/>
            <a:ext cx="12192000" cy="1325563"/>
          </a:xfrm>
          <a:prstGeom prst="rect">
            <a:avLst/>
          </a:prstGeom>
        </p:spPr>
        <p:txBody>
          <a:bodyPr/>
          <a:lstStyle>
            <a:lvl1pPr>
              <a:defRPr sz="4800"/>
            </a:lvl1pPr>
          </a:lstStyle>
          <a:p>
            <a:r>
              <a:rPr lang="en-US"/>
              <a:t>Click to edit Master title style</a:t>
            </a:r>
          </a:p>
        </p:txBody>
      </p:sp>
      <p:sp>
        <p:nvSpPr>
          <p:cNvPr id="3" name="Text Placeholder 2">
            <a:extLst>
              <a:ext uri="{FF2B5EF4-FFF2-40B4-BE49-F238E27FC236}">
                <a16:creationId xmlns:a16="http://schemas.microsoft.com/office/drawing/2014/main" id="{C8BE72FC-0021-B746-8A70-18E4286BA582}"/>
              </a:ext>
            </a:extLst>
          </p:cNvPr>
          <p:cNvSpPr>
            <a:spLocks noGrp="1"/>
          </p:cNvSpPr>
          <p:nvPr>
            <p:ph type="body" idx="1"/>
          </p:nvPr>
        </p:nvSpPr>
        <p:spPr>
          <a:xfrm>
            <a:off x="839788" y="2093719"/>
            <a:ext cx="5157787" cy="411355"/>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FC4B4A1-10B3-0D42-ACE5-E0ABF2396479}"/>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33F66E2-800C-324C-9734-FF6D3C53B2F3}"/>
              </a:ext>
            </a:extLst>
          </p:cNvPr>
          <p:cNvSpPr>
            <a:spLocks noGrp="1"/>
          </p:cNvSpPr>
          <p:nvPr>
            <p:ph type="body" sz="quarter" idx="3"/>
          </p:nvPr>
        </p:nvSpPr>
        <p:spPr>
          <a:xfrm>
            <a:off x="6172200" y="2093719"/>
            <a:ext cx="5183188" cy="411356"/>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7BBA44A-3BC7-5D4A-B030-ED6F42D0807C}"/>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EE58E315-8583-6647-ABFC-156256836EC6}"/>
              </a:ext>
            </a:extLst>
          </p:cNvPr>
          <p:cNvSpPr>
            <a:spLocks noGrp="1"/>
          </p:cNvSpPr>
          <p:nvPr>
            <p:ph type="sldNum" sz="quarter" idx="12"/>
          </p:nvPr>
        </p:nvSpPr>
        <p:spPr>
          <a:xfrm>
            <a:off x="4724400" y="6356350"/>
            <a:ext cx="2743200" cy="365125"/>
          </a:xfrm>
          <a:prstGeom prst="rect">
            <a:avLst/>
          </a:prstGeom>
        </p:spPr>
        <p:txBody>
          <a:bodyPr/>
          <a:lstStyle/>
          <a:p>
            <a:fld id="{06FC4402-8D9D-2144-9F29-6AA494A8342C}" type="slidenum">
              <a:rPr lang="en-US" smtClean="0"/>
              <a:t>‹#›</a:t>
            </a:fld>
            <a:endParaRPr lang="en-US"/>
          </a:p>
        </p:txBody>
      </p:sp>
    </p:spTree>
    <p:extLst>
      <p:ext uri="{BB962C8B-B14F-4D97-AF65-F5344CB8AC3E}">
        <p14:creationId xmlns:p14="http://schemas.microsoft.com/office/powerpoint/2010/main" val="1850362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44D1F-CBB4-9848-86C5-F4961B238C2E}"/>
              </a:ext>
            </a:extLst>
          </p:cNvPr>
          <p:cNvSpPr>
            <a:spLocks noGrp="1"/>
          </p:cNvSpPr>
          <p:nvPr>
            <p:ph type="title"/>
          </p:nvPr>
        </p:nvSpPr>
        <p:spPr>
          <a:xfrm>
            <a:off x="0" y="365125"/>
            <a:ext cx="12192000" cy="1325563"/>
          </a:xfrm>
          <a:prstGeom prst="rect">
            <a:avLst/>
          </a:prstGeom>
        </p:spPr>
        <p:txBody>
          <a:bodyPr/>
          <a:lstStyle>
            <a:lvl1pPr>
              <a:defRPr sz="4800"/>
            </a:lvl1pPr>
          </a:lstStyle>
          <a:p>
            <a:r>
              <a:rPr lang="en-US"/>
              <a:t>Click to edit Master title style</a:t>
            </a:r>
          </a:p>
        </p:txBody>
      </p:sp>
      <p:sp>
        <p:nvSpPr>
          <p:cNvPr id="5" name="Slide Number Placeholder 4">
            <a:extLst>
              <a:ext uri="{FF2B5EF4-FFF2-40B4-BE49-F238E27FC236}">
                <a16:creationId xmlns:a16="http://schemas.microsoft.com/office/drawing/2014/main" id="{F129FDE5-4F06-0444-805D-198BAC9284C0}"/>
              </a:ext>
            </a:extLst>
          </p:cNvPr>
          <p:cNvSpPr>
            <a:spLocks noGrp="1"/>
          </p:cNvSpPr>
          <p:nvPr>
            <p:ph type="sldNum" sz="quarter" idx="12"/>
          </p:nvPr>
        </p:nvSpPr>
        <p:spPr>
          <a:xfrm>
            <a:off x="4724400" y="6356350"/>
            <a:ext cx="2743200" cy="365125"/>
          </a:xfrm>
          <a:prstGeom prst="rect">
            <a:avLst/>
          </a:prstGeom>
        </p:spPr>
        <p:txBody>
          <a:bodyPr/>
          <a:lstStyle/>
          <a:p>
            <a:fld id="{06FC4402-8D9D-2144-9F29-6AA494A8342C}" type="slidenum">
              <a:rPr lang="en-US" smtClean="0"/>
              <a:t>‹#›</a:t>
            </a:fld>
            <a:endParaRPr lang="en-US"/>
          </a:p>
        </p:txBody>
      </p:sp>
    </p:spTree>
    <p:extLst>
      <p:ext uri="{BB962C8B-B14F-4D97-AF65-F5344CB8AC3E}">
        <p14:creationId xmlns:p14="http://schemas.microsoft.com/office/powerpoint/2010/main" val="6918557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294D821-D3DF-8642-8D57-494318BE09E4}"/>
              </a:ext>
            </a:extLst>
          </p:cNvPr>
          <p:cNvSpPr>
            <a:spLocks noGrp="1"/>
          </p:cNvSpPr>
          <p:nvPr>
            <p:ph type="sldNum" sz="quarter" idx="12"/>
          </p:nvPr>
        </p:nvSpPr>
        <p:spPr>
          <a:xfrm>
            <a:off x="4724400" y="6356350"/>
            <a:ext cx="2743200" cy="365125"/>
          </a:xfrm>
          <a:prstGeom prst="rect">
            <a:avLst/>
          </a:prstGeom>
        </p:spPr>
        <p:txBody>
          <a:bodyPr/>
          <a:lstStyle/>
          <a:p>
            <a:fld id="{06FC4402-8D9D-2144-9F29-6AA494A8342C}" type="slidenum">
              <a:rPr lang="en-US" smtClean="0"/>
              <a:t>‹#›</a:t>
            </a:fld>
            <a:endParaRPr lang="en-US"/>
          </a:p>
        </p:txBody>
      </p:sp>
    </p:spTree>
    <p:extLst>
      <p:ext uri="{BB962C8B-B14F-4D97-AF65-F5344CB8AC3E}">
        <p14:creationId xmlns:p14="http://schemas.microsoft.com/office/powerpoint/2010/main" val="2248802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FBBD0-FE26-544F-A189-82CE1648358D}"/>
              </a:ext>
            </a:extLst>
          </p:cNvPr>
          <p:cNvSpPr>
            <a:spLocks noGrp="1"/>
          </p:cNvSpPr>
          <p:nvPr>
            <p:ph type="title"/>
          </p:nvPr>
        </p:nvSpPr>
        <p:spPr>
          <a:xfrm>
            <a:off x="658024" y="457200"/>
            <a:ext cx="4204530" cy="1600200"/>
          </a:xfrm>
          <a:prstGeom prst="rect">
            <a:avLst/>
          </a:prstGeom>
        </p:spPr>
        <p:txBody>
          <a:bodyPr anchor="b"/>
          <a:lstStyle>
            <a:lvl1pPr>
              <a:defRPr sz="4000"/>
            </a:lvl1pPr>
          </a:lstStyle>
          <a:p>
            <a:r>
              <a:rPr lang="en-US"/>
              <a:t>Click to edit Master title style</a:t>
            </a:r>
          </a:p>
        </p:txBody>
      </p:sp>
      <p:sp>
        <p:nvSpPr>
          <p:cNvPr id="3" name="Content Placeholder 2">
            <a:extLst>
              <a:ext uri="{FF2B5EF4-FFF2-40B4-BE49-F238E27FC236}">
                <a16:creationId xmlns:a16="http://schemas.microsoft.com/office/drawing/2014/main" id="{9BA233BF-5FB7-2541-B31A-85F88139AC9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08BD003-F8AE-C041-819B-87A812240E73}"/>
              </a:ext>
            </a:extLst>
          </p:cNvPr>
          <p:cNvSpPr>
            <a:spLocks noGrp="1"/>
          </p:cNvSpPr>
          <p:nvPr>
            <p:ph type="body" sz="half" idx="2"/>
          </p:nvPr>
        </p:nvSpPr>
        <p:spPr>
          <a:xfrm>
            <a:off x="658024" y="2057400"/>
            <a:ext cx="420453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8DFEC81D-69AF-4940-86CC-EACA28F02425}"/>
              </a:ext>
            </a:extLst>
          </p:cNvPr>
          <p:cNvSpPr>
            <a:spLocks noGrp="1"/>
          </p:cNvSpPr>
          <p:nvPr>
            <p:ph type="sldNum" sz="quarter" idx="12"/>
          </p:nvPr>
        </p:nvSpPr>
        <p:spPr>
          <a:xfrm>
            <a:off x="4724400" y="6356350"/>
            <a:ext cx="2743200" cy="365125"/>
          </a:xfrm>
          <a:prstGeom prst="rect">
            <a:avLst/>
          </a:prstGeom>
        </p:spPr>
        <p:txBody>
          <a:bodyPr/>
          <a:lstStyle/>
          <a:p>
            <a:fld id="{06FC4402-8D9D-2144-9F29-6AA494A8342C}" type="slidenum">
              <a:rPr lang="en-US" smtClean="0"/>
              <a:t>‹#›</a:t>
            </a:fld>
            <a:endParaRPr lang="en-US"/>
          </a:p>
        </p:txBody>
      </p:sp>
    </p:spTree>
    <p:extLst>
      <p:ext uri="{BB962C8B-B14F-4D97-AF65-F5344CB8AC3E}">
        <p14:creationId xmlns:p14="http://schemas.microsoft.com/office/powerpoint/2010/main" val="4660774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B4780-3E8E-8447-9557-760362386042}"/>
              </a:ext>
            </a:extLst>
          </p:cNvPr>
          <p:cNvSpPr>
            <a:spLocks noGrp="1"/>
          </p:cNvSpPr>
          <p:nvPr>
            <p:ph type="title"/>
          </p:nvPr>
        </p:nvSpPr>
        <p:spPr>
          <a:xfrm>
            <a:off x="658028" y="457200"/>
            <a:ext cx="4199457" cy="1600200"/>
          </a:xfrm>
          <a:prstGeom prst="rect">
            <a:avLst/>
          </a:prstGeom>
        </p:spPr>
        <p:txBody>
          <a:bodyPr anchor="b"/>
          <a:lstStyle>
            <a:lvl1pPr>
              <a:defRPr sz="4000"/>
            </a:lvl1pPr>
          </a:lstStyle>
          <a:p>
            <a:r>
              <a:rPr lang="en-US"/>
              <a:t>Click to edit Master title style</a:t>
            </a:r>
          </a:p>
        </p:txBody>
      </p:sp>
      <p:sp>
        <p:nvSpPr>
          <p:cNvPr id="3" name="Picture Placeholder 2">
            <a:extLst>
              <a:ext uri="{FF2B5EF4-FFF2-40B4-BE49-F238E27FC236}">
                <a16:creationId xmlns:a16="http://schemas.microsoft.com/office/drawing/2014/main" id="{CBEA4A2D-6531-5A40-9329-759C18B5C35F}"/>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100195E-B314-FF41-B2CB-27AC27B749DD}"/>
              </a:ext>
            </a:extLst>
          </p:cNvPr>
          <p:cNvSpPr>
            <a:spLocks noGrp="1"/>
          </p:cNvSpPr>
          <p:nvPr>
            <p:ph type="body" sz="half" idx="2"/>
          </p:nvPr>
        </p:nvSpPr>
        <p:spPr>
          <a:xfrm>
            <a:off x="658028" y="2057400"/>
            <a:ext cx="419945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864425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image" Target="../media/image5.jpeg"/><Relationship Id="rId5" Type="http://schemas.openxmlformats.org/officeDocument/2006/relationships/slideLayout" Target="../slideLayouts/slideLayout21.xml"/><Relationship Id="rId10" Type="http://schemas.openxmlformats.org/officeDocument/2006/relationships/theme" Target="../theme/theme2.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9ADA54F-3519-E046-A2DE-5863915CEB1C}"/>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0" y="6214278"/>
            <a:ext cx="12192000" cy="666582"/>
          </a:xfrm>
          <a:prstGeom prst="rect">
            <a:avLst/>
          </a:prstGeom>
        </p:spPr>
      </p:pic>
      <p:sp>
        <p:nvSpPr>
          <p:cNvPr id="2" name="Title Placeholder 1">
            <a:extLst>
              <a:ext uri="{FF2B5EF4-FFF2-40B4-BE49-F238E27FC236}">
                <a16:creationId xmlns:a16="http://schemas.microsoft.com/office/drawing/2014/main" id="{30A49FAD-BBC8-F543-B532-270FB0C101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7A513A8-72E9-834E-90D0-C6500401FC9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8A9943E3-3528-5E46-9816-EA91EBF06959}"/>
              </a:ext>
            </a:extLst>
          </p:cNvPr>
          <p:cNvSpPr>
            <a:spLocks noGrp="1"/>
          </p:cNvSpPr>
          <p:nvPr>
            <p:ph type="sldNum" sz="quarter" idx="4"/>
          </p:nvPr>
        </p:nvSpPr>
        <p:spPr>
          <a:xfrm>
            <a:off x="4724400" y="6361595"/>
            <a:ext cx="2743200" cy="365125"/>
          </a:xfrm>
          <a:prstGeom prst="rect">
            <a:avLst/>
          </a:prstGeom>
        </p:spPr>
        <p:txBody>
          <a:bodyPr vert="horz" lIns="91440" tIns="45720" rIns="91440" bIns="45720" rtlCol="0" anchor="ctr"/>
          <a:lstStyle>
            <a:lvl1pPr algn="ctr">
              <a:defRPr sz="1200" b="0" i="0">
                <a:solidFill>
                  <a:schemeClr val="accent3"/>
                </a:solidFill>
                <a:latin typeface="Verdana" panose="020B0604030504040204" pitchFamily="34" charset="0"/>
              </a:defRPr>
            </a:lvl1pPr>
          </a:lstStyle>
          <a:p>
            <a:fld id="{0CE88B63-CA75-2848-880B-7509CF6BDEF3}" type="slidenum">
              <a:rPr lang="en-US" smtClean="0"/>
              <a:pPr/>
              <a:t>‹#›</a:t>
            </a:fld>
            <a:endParaRPr lang="en-US"/>
          </a:p>
        </p:txBody>
      </p:sp>
    </p:spTree>
    <p:extLst>
      <p:ext uri="{BB962C8B-B14F-4D97-AF65-F5344CB8AC3E}">
        <p14:creationId xmlns:p14="http://schemas.microsoft.com/office/powerpoint/2010/main" val="2944455364"/>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96" r:id="rId10"/>
    <p:sldLayoutId id="2147483704" r:id="rId11"/>
    <p:sldLayoutId id="2147483709" r:id="rId12"/>
    <p:sldLayoutId id="2147483697" r:id="rId13"/>
    <p:sldLayoutId id="2147483684" r:id="rId14"/>
    <p:sldLayoutId id="2147483707" r:id="rId15"/>
    <p:sldLayoutId id="2147483708" r:id="rId16"/>
  </p:sldLayoutIdLst>
  <p:txStyles>
    <p:titleStyle>
      <a:lvl1pPr algn="ctr" defTabSz="914400" rtl="0" eaLnBrk="1" latinLnBrk="0" hangingPunct="1">
        <a:lnSpc>
          <a:spcPct val="90000"/>
        </a:lnSpc>
        <a:spcBef>
          <a:spcPct val="0"/>
        </a:spcBef>
        <a:buNone/>
        <a:defRPr sz="4400" b="1" i="0" kern="1200">
          <a:solidFill>
            <a:schemeClr val="tx1"/>
          </a:solidFill>
          <a:latin typeface="Levenim MT" panose="02010502060101010101" pitchFamily="2" charset="-79"/>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4DF5401-234F-2C43-9FA8-89F80FA31932}"/>
              </a:ext>
            </a:extLst>
          </p:cNvPr>
          <p:cNvPicPr>
            <a:picLocks noChangeAspect="1"/>
          </p:cNvPicPr>
          <p:nvPr userDrawn="1"/>
        </p:nvPicPr>
        <p:blipFill>
          <a:blip r:embed="rId11"/>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6224270E-F0EA-774F-8803-438431A0CB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878BBAA-8D5B-184F-883F-F7C313302C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63E98D96-AB74-FA4E-935E-4739E1FE0BD9}"/>
              </a:ext>
            </a:extLst>
          </p:cNvPr>
          <p:cNvSpPr>
            <a:spLocks noGrp="1"/>
          </p:cNvSpPr>
          <p:nvPr>
            <p:ph type="sldNum" sz="quarter" idx="4"/>
          </p:nvPr>
        </p:nvSpPr>
        <p:spPr>
          <a:xfrm>
            <a:off x="4724400" y="6356350"/>
            <a:ext cx="2743200" cy="365125"/>
          </a:xfrm>
          <a:prstGeom prst="rect">
            <a:avLst/>
          </a:prstGeom>
        </p:spPr>
        <p:txBody>
          <a:bodyPr vert="horz" lIns="91440" tIns="45720" rIns="91440" bIns="45720" rtlCol="0" anchor="ctr"/>
          <a:lstStyle>
            <a:lvl1pPr algn="r">
              <a:defRPr sz="1200" b="0" i="0">
                <a:solidFill>
                  <a:schemeClr val="bg1"/>
                </a:solidFill>
                <a:latin typeface="Verdana" panose="020B0604030504040204" pitchFamily="34" charset="0"/>
              </a:defRPr>
            </a:lvl1pPr>
          </a:lstStyle>
          <a:p>
            <a:pPr algn="ctr"/>
            <a:fld id="{68EC1713-F7A7-AF49-B02E-C87193154387}" type="slidenum">
              <a:rPr lang="en-US" smtClean="0"/>
              <a:pPr algn="ctr"/>
              <a:t>‹#›</a:t>
            </a:fld>
            <a:endParaRPr lang="en-US"/>
          </a:p>
        </p:txBody>
      </p:sp>
    </p:spTree>
    <p:extLst>
      <p:ext uri="{BB962C8B-B14F-4D97-AF65-F5344CB8AC3E}">
        <p14:creationId xmlns:p14="http://schemas.microsoft.com/office/powerpoint/2010/main" val="134630276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Lst>
  <p:txStyles>
    <p:titleStyle>
      <a:lvl1pPr algn="l" defTabSz="914400" rtl="0" eaLnBrk="1" latinLnBrk="0" hangingPunct="1">
        <a:lnSpc>
          <a:spcPct val="90000"/>
        </a:lnSpc>
        <a:spcBef>
          <a:spcPct val="0"/>
        </a:spcBef>
        <a:buNone/>
        <a:defRPr sz="4800" b="1" i="0" kern="1200">
          <a:solidFill>
            <a:schemeClr val="bg1"/>
          </a:solidFill>
          <a:latin typeface="Levenim MT" panose="02010502060101010101" pitchFamily="2" charset="-79"/>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37.png"/><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2.xml"/><Relationship Id="rId1" Type="http://schemas.openxmlformats.org/officeDocument/2006/relationships/themeOverride" Target="../theme/themeOverride2.xml"/></Relationships>
</file>

<file path=ppt/slides/_rels/slide1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2.xml"/><Relationship Id="rId1" Type="http://schemas.openxmlformats.org/officeDocument/2006/relationships/themeOverride" Target="../theme/themeOverride3.xml"/></Relationships>
</file>

<file path=ppt/slides/_rels/slide16.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6.xml"/><Relationship Id="rId5" Type="http://schemas.openxmlformats.org/officeDocument/2006/relationships/image" Target="../media/image53.svg"/><Relationship Id="rId4" Type="http://schemas.openxmlformats.org/officeDocument/2006/relationships/image" Target="../media/image52.png"/></Relationships>
</file>

<file path=ppt/slides/_rels/slide17.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1.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63.png"/></Relationships>
</file>

<file path=ppt/slides/_rels/slide2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2.xml"/><Relationship Id="rId1" Type="http://schemas.openxmlformats.org/officeDocument/2006/relationships/themeOverride" Target="../theme/themeOverride1.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77.svg"/><Relationship Id="rId4" Type="http://schemas.openxmlformats.org/officeDocument/2006/relationships/image" Target="../media/image76.png"/></Relationships>
</file>

<file path=ppt/slides/_rels/slide5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8" Type="http://schemas.openxmlformats.org/officeDocument/2006/relationships/image" Target="../media/image86.svg"/><Relationship Id="rId13" Type="http://schemas.openxmlformats.org/officeDocument/2006/relationships/image" Target="../media/image91.svg"/><Relationship Id="rId18" Type="http://schemas.openxmlformats.org/officeDocument/2006/relationships/image" Target="../media/image96.png"/><Relationship Id="rId3" Type="http://schemas.openxmlformats.org/officeDocument/2006/relationships/image" Target="../media/image81.png"/><Relationship Id="rId21" Type="http://schemas.openxmlformats.org/officeDocument/2006/relationships/image" Target="../media/image99.png"/><Relationship Id="rId7" Type="http://schemas.openxmlformats.org/officeDocument/2006/relationships/image" Target="../media/image85.png"/><Relationship Id="rId12" Type="http://schemas.openxmlformats.org/officeDocument/2006/relationships/image" Target="../media/image90.png"/><Relationship Id="rId17" Type="http://schemas.openxmlformats.org/officeDocument/2006/relationships/image" Target="../media/image95.png"/><Relationship Id="rId25" Type="http://schemas.openxmlformats.org/officeDocument/2006/relationships/image" Target="../media/image103.png"/><Relationship Id="rId2" Type="http://schemas.openxmlformats.org/officeDocument/2006/relationships/image" Target="../media/image80.png"/><Relationship Id="rId16" Type="http://schemas.openxmlformats.org/officeDocument/2006/relationships/image" Target="../media/image94.svg"/><Relationship Id="rId20" Type="http://schemas.openxmlformats.org/officeDocument/2006/relationships/image" Target="../media/image98.png"/><Relationship Id="rId1" Type="http://schemas.openxmlformats.org/officeDocument/2006/relationships/slideLayout" Target="../slideLayouts/slideLayout1.xml"/><Relationship Id="rId6" Type="http://schemas.openxmlformats.org/officeDocument/2006/relationships/image" Target="../media/image84.png"/><Relationship Id="rId11" Type="http://schemas.openxmlformats.org/officeDocument/2006/relationships/image" Target="../media/image89.png"/><Relationship Id="rId24" Type="http://schemas.openxmlformats.org/officeDocument/2006/relationships/image" Target="../media/image102.png"/><Relationship Id="rId5" Type="http://schemas.openxmlformats.org/officeDocument/2006/relationships/image" Target="../media/image83.svg"/><Relationship Id="rId15" Type="http://schemas.openxmlformats.org/officeDocument/2006/relationships/image" Target="../media/image93.png"/><Relationship Id="rId23" Type="http://schemas.openxmlformats.org/officeDocument/2006/relationships/image" Target="../media/image101.png"/><Relationship Id="rId10" Type="http://schemas.openxmlformats.org/officeDocument/2006/relationships/image" Target="../media/image88.svg"/><Relationship Id="rId19" Type="http://schemas.openxmlformats.org/officeDocument/2006/relationships/image" Target="../media/image97.jpeg"/><Relationship Id="rId4" Type="http://schemas.openxmlformats.org/officeDocument/2006/relationships/image" Target="../media/image82.png"/><Relationship Id="rId9" Type="http://schemas.openxmlformats.org/officeDocument/2006/relationships/image" Target="../media/image87.png"/><Relationship Id="rId14" Type="http://schemas.openxmlformats.org/officeDocument/2006/relationships/image" Target="../media/image92.png"/><Relationship Id="rId22" Type="http://schemas.openxmlformats.org/officeDocument/2006/relationships/image" Target="../media/image100.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18" Type="http://schemas.openxmlformats.org/officeDocument/2006/relationships/image" Target="../media/image27.png"/><Relationship Id="rId26" Type="http://schemas.openxmlformats.org/officeDocument/2006/relationships/image" Target="../media/image35.png"/><Relationship Id="rId3" Type="http://schemas.openxmlformats.org/officeDocument/2006/relationships/image" Target="../media/image12.png"/><Relationship Id="rId21" Type="http://schemas.openxmlformats.org/officeDocument/2006/relationships/image" Target="../media/image30.png"/><Relationship Id="rId7" Type="http://schemas.openxmlformats.org/officeDocument/2006/relationships/image" Target="../media/image16.png"/><Relationship Id="rId12" Type="http://schemas.openxmlformats.org/officeDocument/2006/relationships/image" Target="../media/image21.png"/><Relationship Id="rId17" Type="http://schemas.openxmlformats.org/officeDocument/2006/relationships/image" Target="../media/image26.png"/><Relationship Id="rId25" Type="http://schemas.openxmlformats.org/officeDocument/2006/relationships/image" Target="../media/image34.png"/><Relationship Id="rId2" Type="http://schemas.openxmlformats.org/officeDocument/2006/relationships/image" Target="../media/image11.png"/><Relationship Id="rId16" Type="http://schemas.openxmlformats.org/officeDocument/2006/relationships/image" Target="../media/image25.png"/><Relationship Id="rId20" Type="http://schemas.openxmlformats.org/officeDocument/2006/relationships/image" Target="../media/image29.png"/><Relationship Id="rId1" Type="http://schemas.openxmlformats.org/officeDocument/2006/relationships/slideLayout" Target="../slideLayouts/slideLayout6.xml"/><Relationship Id="rId6" Type="http://schemas.openxmlformats.org/officeDocument/2006/relationships/image" Target="../media/image15.png"/><Relationship Id="rId11" Type="http://schemas.openxmlformats.org/officeDocument/2006/relationships/image" Target="../media/image20.png"/><Relationship Id="rId24" Type="http://schemas.openxmlformats.org/officeDocument/2006/relationships/image" Target="../media/image33.png"/><Relationship Id="rId5" Type="http://schemas.openxmlformats.org/officeDocument/2006/relationships/image" Target="../media/image14.png"/><Relationship Id="rId15" Type="http://schemas.openxmlformats.org/officeDocument/2006/relationships/image" Target="../media/image24.png"/><Relationship Id="rId23" Type="http://schemas.openxmlformats.org/officeDocument/2006/relationships/image" Target="../media/image32.png"/><Relationship Id="rId10" Type="http://schemas.openxmlformats.org/officeDocument/2006/relationships/image" Target="../media/image19.png"/><Relationship Id="rId19" Type="http://schemas.openxmlformats.org/officeDocument/2006/relationships/image" Target="../media/image28.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3.png"/><Relationship Id="rId22" Type="http://schemas.openxmlformats.org/officeDocument/2006/relationships/image" Target="../media/image31.png"/></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04D5042-462A-0242-B2A4-C006DCBFA69E}"/>
              </a:ext>
            </a:extLst>
          </p:cNvPr>
          <p:cNvPicPr>
            <a:picLocks noChangeAspect="1"/>
          </p:cNvPicPr>
          <p:nvPr/>
        </p:nvPicPr>
        <p:blipFill>
          <a:blip r:embed="rId3"/>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73AB286-F784-7341-9800-42097A67FE43}"/>
              </a:ext>
            </a:extLst>
          </p:cNvPr>
          <p:cNvSpPr>
            <a:spLocks noGrp="1"/>
          </p:cNvSpPr>
          <p:nvPr>
            <p:ph type="ctrTitle"/>
          </p:nvPr>
        </p:nvSpPr>
        <p:spPr>
          <a:xfrm>
            <a:off x="0" y="2084388"/>
            <a:ext cx="12192000" cy="2387600"/>
          </a:xfrm>
        </p:spPr>
        <p:txBody>
          <a:bodyPr/>
          <a:lstStyle/>
          <a:p>
            <a:r>
              <a:rPr lang="en-US">
                <a:solidFill>
                  <a:schemeClr val="bg1"/>
                </a:solidFill>
              </a:rPr>
              <a:t>Service Introduction</a:t>
            </a:r>
          </a:p>
        </p:txBody>
      </p:sp>
      <p:sp>
        <p:nvSpPr>
          <p:cNvPr id="6" name="Slide Number Placeholder 5">
            <a:extLst>
              <a:ext uri="{FF2B5EF4-FFF2-40B4-BE49-F238E27FC236}">
                <a16:creationId xmlns:a16="http://schemas.microsoft.com/office/drawing/2014/main" id="{B75C9657-6007-C74D-A25E-8656CF32F017}"/>
              </a:ext>
            </a:extLst>
          </p:cNvPr>
          <p:cNvSpPr>
            <a:spLocks noGrp="1"/>
          </p:cNvSpPr>
          <p:nvPr>
            <p:ph type="sldNum" sz="quarter" idx="4"/>
          </p:nvPr>
        </p:nvSpPr>
        <p:spPr>
          <a:xfrm>
            <a:off x="4724400" y="6356350"/>
            <a:ext cx="2743200" cy="365125"/>
          </a:xfrm>
        </p:spPr>
        <p:txBody>
          <a:bodyPr/>
          <a:lstStyle>
            <a:lvl1pPr algn="ctr">
              <a:defRPr>
                <a:solidFill>
                  <a:schemeClr val="bg1"/>
                </a:solidFill>
              </a:defRPr>
            </a:lvl1pPr>
          </a:lstStyle>
          <a:p>
            <a:fld id="{B347A0A1-CFC0-8340-99FA-166E833353B0}" type="slidenum">
              <a:rPr lang="en-US" smtClean="0"/>
              <a:pPr/>
              <a:t>1</a:t>
            </a:fld>
            <a:endParaRPr lang="en-US"/>
          </a:p>
        </p:txBody>
      </p:sp>
      <p:pic>
        <p:nvPicPr>
          <p:cNvPr id="7" name="Picture 6">
            <a:extLst>
              <a:ext uri="{FF2B5EF4-FFF2-40B4-BE49-F238E27FC236}">
                <a16:creationId xmlns:a16="http://schemas.microsoft.com/office/drawing/2014/main" id="{CDD91B0E-5286-0A4E-A1E1-B6CE7B0260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23113" y="1285336"/>
            <a:ext cx="2648310" cy="2363638"/>
          </a:xfrm>
          <a:prstGeom prst="rect">
            <a:avLst/>
          </a:prstGeom>
        </p:spPr>
      </p:pic>
    </p:spTree>
    <p:extLst>
      <p:ext uri="{BB962C8B-B14F-4D97-AF65-F5344CB8AC3E}">
        <p14:creationId xmlns:p14="http://schemas.microsoft.com/office/powerpoint/2010/main" val="31524303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6AD94AA-6A44-4FFC-9D2C-570C5771B9BB}"/>
              </a:ext>
            </a:extLst>
          </p:cNvPr>
          <p:cNvSpPr>
            <a:spLocks noGrp="1"/>
          </p:cNvSpPr>
          <p:nvPr>
            <p:ph idx="1"/>
          </p:nvPr>
        </p:nvSpPr>
        <p:spPr>
          <a:xfrm>
            <a:off x="560940" y="1438625"/>
            <a:ext cx="5790097" cy="4631548"/>
          </a:xfrm>
        </p:spPr>
        <p:txBody>
          <a:bodyPr/>
          <a:lstStyle/>
          <a:p>
            <a:pPr marL="0" marR="0">
              <a:spcAft>
                <a:spcPts val="0"/>
              </a:spcAft>
            </a:pPr>
            <a:r>
              <a:rPr lang="en-US" sz="2400"/>
              <a:t>Continuous Service Improvement</a:t>
            </a:r>
          </a:p>
          <a:p>
            <a:pPr marL="0" marR="0">
              <a:spcAft>
                <a:spcPts val="0"/>
              </a:spcAft>
            </a:pPr>
            <a:r>
              <a:rPr lang="en-US" sz="2400"/>
              <a:t>Service Quality Process </a:t>
            </a:r>
          </a:p>
          <a:p>
            <a:pPr marL="0" marR="0">
              <a:spcAft>
                <a:spcPts val="0"/>
              </a:spcAft>
            </a:pPr>
            <a:r>
              <a:rPr lang="en-US" sz="2400"/>
              <a:t>Knowledge Management Process</a:t>
            </a:r>
          </a:p>
          <a:p>
            <a:pPr marL="0"/>
            <a:r>
              <a:rPr lang="en-US" sz="2400"/>
              <a:t>Mature Onboarding Process</a:t>
            </a:r>
          </a:p>
          <a:p>
            <a:pPr marL="0" indent="0">
              <a:buNone/>
            </a:pPr>
            <a:endParaRPr lang="en-US" sz="1400" b="0" i="0" u="none" strike="noStrike">
              <a:solidFill>
                <a:srgbClr val="212121"/>
              </a:solidFill>
              <a:effectLst/>
              <a:latin typeface="Calibri" panose="020F0502020204030204" pitchFamily="34" charset="0"/>
            </a:endParaRPr>
          </a:p>
        </p:txBody>
      </p:sp>
      <p:sp>
        <p:nvSpPr>
          <p:cNvPr id="13" name="Title 1">
            <a:extLst>
              <a:ext uri="{FF2B5EF4-FFF2-40B4-BE49-F238E27FC236}">
                <a16:creationId xmlns:a16="http://schemas.microsoft.com/office/drawing/2014/main" id="{B46C38A0-4634-FA52-3594-C1C2D38EC811}"/>
              </a:ext>
            </a:extLst>
          </p:cNvPr>
          <p:cNvSpPr txBox="1">
            <a:spLocks/>
          </p:cNvSpPr>
          <p:nvPr/>
        </p:nvSpPr>
        <p:spPr>
          <a:xfrm>
            <a:off x="560940" y="251774"/>
            <a:ext cx="10454348" cy="1019908"/>
          </a:xfrm>
          <a:prstGeom prst="rect">
            <a:avLst/>
          </a:prstGeom>
        </p:spPr>
        <p:txBody>
          <a:bodyPr vert="horz" lIns="91440" tIns="45720" rIns="91440" bIns="45720" rtlCol="0" anchor="ctr">
            <a:normAutofit fontScale="82500" lnSpcReduction="20000"/>
          </a:bodyPr>
          <a:lstStyle>
            <a:lvl1pPr algn="ctr" defTabSz="914400" rtl="0" eaLnBrk="1" latinLnBrk="0" hangingPunct="1">
              <a:lnSpc>
                <a:spcPct val="90000"/>
              </a:lnSpc>
              <a:spcBef>
                <a:spcPct val="0"/>
              </a:spcBef>
              <a:buNone/>
              <a:defRPr sz="4800" b="1" i="0" kern="1200">
                <a:solidFill>
                  <a:schemeClr val="tx1"/>
                </a:solidFill>
                <a:latin typeface="Levenim MT" panose="02010502060101010101" pitchFamily="2" charset="-79"/>
                <a:ea typeface="+mj-ea"/>
                <a:cs typeface="+mj-cs"/>
              </a:defRPr>
            </a:lvl1pPr>
          </a:lstStyle>
          <a:p>
            <a:pPr algn="l"/>
            <a:r>
              <a:rPr lang="en-US" sz="5400" kern="0">
                <a:solidFill>
                  <a:srgbClr val="003668"/>
                </a:solidFill>
                <a:cs typeface="Levenim MT" panose="02010502060101010101" pitchFamily="2" charset="-79"/>
                <a:sym typeface="Century Gothic"/>
              </a:rPr>
              <a:t>Why EI? </a:t>
            </a:r>
            <a:br>
              <a:rPr lang="en-US" sz="5400" kern="0">
                <a:solidFill>
                  <a:srgbClr val="003668"/>
                </a:solidFill>
                <a:cs typeface="Levenim MT" panose="02010502060101010101" pitchFamily="2" charset="-79"/>
                <a:sym typeface="Century Gothic"/>
              </a:rPr>
            </a:br>
            <a:r>
              <a:rPr lang="en-US" sz="4000" kern="0">
                <a:solidFill>
                  <a:srgbClr val="003668"/>
                </a:solidFill>
                <a:cs typeface="Levenim MT" panose="02010502060101010101" pitchFamily="2" charset="-79"/>
                <a:sym typeface="Century Gothic"/>
              </a:rPr>
              <a:t>Process Driven</a:t>
            </a:r>
            <a:endParaRPr lang="en-US" sz="3100">
              <a:cs typeface="Levenim MT" panose="02010502060101010101" pitchFamily="2" charset="-79"/>
            </a:endParaRPr>
          </a:p>
        </p:txBody>
      </p:sp>
      <p:pic>
        <p:nvPicPr>
          <p:cNvPr id="8" name="Picture 7">
            <a:extLst>
              <a:ext uri="{FF2B5EF4-FFF2-40B4-BE49-F238E27FC236}">
                <a16:creationId xmlns:a16="http://schemas.microsoft.com/office/drawing/2014/main" id="{0C031368-986E-8559-B7F5-D8D206A47C86}"/>
              </a:ext>
            </a:extLst>
          </p:cNvPr>
          <p:cNvPicPr>
            <a:picLocks noChangeAspect="1"/>
          </p:cNvPicPr>
          <p:nvPr/>
        </p:nvPicPr>
        <p:blipFill>
          <a:blip r:embed="rId2"/>
          <a:stretch>
            <a:fillRect/>
          </a:stretch>
        </p:blipFill>
        <p:spPr>
          <a:xfrm>
            <a:off x="5036030" y="3376390"/>
            <a:ext cx="4879954" cy="2998584"/>
          </a:xfrm>
          <a:prstGeom prst="rect">
            <a:avLst/>
          </a:prstGeom>
          <a:solidFill>
            <a:schemeClr val="bg1"/>
          </a:solidFill>
        </p:spPr>
      </p:pic>
      <p:pic>
        <p:nvPicPr>
          <p:cNvPr id="7" name="Picture 6">
            <a:extLst>
              <a:ext uri="{FF2B5EF4-FFF2-40B4-BE49-F238E27FC236}">
                <a16:creationId xmlns:a16="http://schemas.microsoft.com/office/drawing/2014/main" id="{988EA161-E386-61CE-CD14-30EA9D3D38B1}"/>
              </a:ext>
            </a:extLst>
          </p:cNvPr>
          <p:cNvPicPr>
            <a:picLocks noChangeAspect="1"/>
          </p:cNvPicPr>
          <p:nvPr/>
        </p:nvPicPr>
        <p:blipFill>
          <a:blip r:embed="rId3">
            <a:alphaModFix/>
          </a:blip>
          <a:stretch>
            <a:fillRect/>
          </a:stretch>
        </p:blipFill>
        <p:spPr>
          <a:xfrm>
            <a:off x="7724725" y="280711"/>
            <a:ext cx="4119452" cy="3743779"/>
          </a:xfrm>
          <a:prstGeom prst="rect">
            <a:avLst/>
          </a:prstGeom>
          <a:solidFill>
            <a:schemeClr val="bg1"/>
          </a:solidFill>
        </p:spPr>
      </p:pic>
    </p:spTree>
    <p:extLst>
      <p:ext uri="{BB962C8B-B14F-4D97-AF65-F5344CB8AC3E}">
        <p14:creationId xmlns:p14="http://schemas.microsoft.com/office/powerpoint/2010/main" val="2760548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FE0393C-8308-D63B-0289-E4D929040356}"/>
              </a:ext>
            </a:extLst>
          </p:cNvPr>
          <p:cNvPicPr>
            <a:picLocks noChangeAspect="1"/>
          </p:cNvPicPr>
          <p:nvPr/>
        </p:nvPicPr>
        <p:blipFill>
          <a:blip r:embed="rId3"/>
          <a:stretch>
            <a:fillRect/>
          </a:stretch>
        </p:blipFill>
        <p:spPr>
          <a:xfrm>
            <a:off x="5430887" y="1951072"/>
            <a:ext cx="4584761" cy="2276080"/>
          </a:xfrm>
          <a:prstGeom prst="rect">
            <a:avLst/>
          </a:prstGeom>
          <a:ln w="38100">
            <a:solidFill>
              <a:schemeClr val="tx1"/>
            </a:solidFill>
          </a:ln>
        </p:spPr>
      </p:pic>
      <p:sp>
        <p:nvSpPr>
          <p:cNvPr id="2" name="Title 1">
            <a:extLst>
              <a:ext uri="{FF2B5EF4-FFF2-40B4-BE49-F238E27FC236}">
                <a16:creationId xmlns:a16="http://schemas.microsoft.com/office/drawing/2014/main" id="{59C8760A-B2F2-BE42-909A-D09743930676}"/>
              </a:ext>
            </a:extLst>
          </p:cNvPr>
          <p:cNvSpPr>
            <a:spLocks noGrp="1"/>
          </p:cNvSpPr>
          <p:nvPr>
            <p:ph type="title"/>
          </p:nvPr>
        </p:nvSpPr>
        <p:spPr>
          <a:xfrm>
            <a:off x="0" y="-13588"/>
            <a:ext cx="12192001" cy="1325563"/>
          </a:xfrm>
        </p:spPr>
        <p:txBody>
          <a:bodyPr>
            <a:normAutofit/>
          </a:bodyPr>
          <a:lstStyle/>
          <a:p>
            <a:pPr algn="l"/>
            <a:r>
              <a:rPr kumimoji="0" lang="en-US" sz="4800" b="1" i="0" u="none" strike="noStrike" kern="0" cap="none" spc="0" normalizeH="0" baseline="0" noProof="0">
                <a:ln>
                  <a:noFill/>
                </a:ln>
                <a:solidFill>
                  <a:srgbClr val="003668"/>
                </a:solidFill>
                <a:effectLst/>
                <a:uLnTx/>
                <a:uFillTx/>
                <a:latin typeface="Levenim MT" panose="02010502060101010101" pitchFamily="2" charset="-79"/>
                <a:cs typeface="Levenim MT" panose="02010502060101010101" pitchFamily="2" charset="-79"/>
                <a:sym typeface="Century Gothic"/>
              </a:rPr>
              <a:t>Why EI?</a:t>
            </a:r>
            <a:br>
              <a:rPr kumimoji="0" lang="en-US" sz="4800" b="1" i="0" u="none" strike="noStrike" kern="0" cap="none" spc="0" normalizeH="0" baseline="0" noProof="0">
                <a:ln>
                  <a:noFill/>
                </a:ln>
                <a:solidFill>
                  <a:srgbClr val="003668"/>
                </a:solidFill>
                <a:effectLst/>
                <a:uLnTx/>
                <a:uFillTx/>
                <a:latin typeface="Levenim MT" panose="02010502060101010101" pitchFamily="2" charset="-79"/>
                <a:cs typeface="Levenim MT" panose="02010502060101010101" pitchFamily="2" charset="-79"/>
                <a:sym typeface="Century Gothic"/>
              </a:rPr>
            </a:br>
            <a:r>
              <a:rPr kumimoji="0" lang="en-US" sz="2800" b="1" i="0" u="none" strike="noStrike" kern="0" cap="none" spc="0" normalizeH="0" baseline="0" noProof="0">
                <a:ln>
                  <a:noFill/>
                </a:ln>
                <a:solidFill>
                  <a:srgbClr val="003668"/>
                </a:solidFill>
                <a:effectLst/>
                <a:uLnTx/>
                <a:uFillTx/>
                <a:latin typeface="Levenim MT" panose="02010502060101010101" pitchFamily="2" charset="-79"/>
                <a:cs typeface="Levenim MT" panose="02010502060101010101" pitchFamily="2" charset="-79"/>
                <a:sym typeface="Century Gothic"/>
              </a:rPr>
              <a:t>Data Driven Excellence</a:t>
            </a:r>
            <a:endParaRPr lang="en-US">
              <a:cs typeface="Levenim MT" panose="02010502060101010101" pitchFamily="2" charset="-79"/>
            </a:endParaRPr>
          </a:p>
        </p:txBody>
      </p:sp>
      <p:pic>
        <p:nvPicPr>
          <p:cNvPr id="3" name="Picture 2">
            <a:extLst>
              <a:ext uri="{FF2B5EF4-FFF2-40B4-BE49-F238E27FC236}">
                <a16:creationId xmlns:a16="http://schemas.microsoft.com/office/drawing/2014/main" id="{BCECABBA-7829-FFE9-B145-CDA198697716}"/>
              </a:ext>
            </a:extLst>
          </p:cNvPr>
          <p:cNvPicPr>
            <a:picLocks noChangeAspect="1"/>
          </p:cNvPicPr>
          <p:nvPr/>
        </p:nvPicPr>
        <p:blipFill>
          <a:blip r:embed="rId4"/>
          <a:stretch>
            <a:fillRect/>
          </a:stretch>
        </p:blipFill>
        <p:spPr>
          <a:xfrm>
            <a:off x="650511" y="1951072"/>
            <a:ext cx="4434989" cy="2723334"/>
          </a:xfrm>
          <a:prstGeom prst="rect">
            <a:avLst/>
          </a:prstGeom>
          <a:ln w="38100">
            <a:solidFill>
              <a:schemeClr val="tx1"/>
            </a:solidFill>
          </a:ln>
        </p:spPr>
      </p:pic>
      <p:pic>
        <p:nvPicPr>
          <p:cNvPr id="6" name="Picture 5">
            <a:extLst>
              <a:ext uri="{FF2B5EF4-FFF2-40B4-BE49-F238E27FC236}">
                <a16:creationId xmlns:a16="http://schemas.microsoft.com/office/drawing/2014/main" id="{79EA73CB-BD6F-8F98-6BBB-5A6A02E60685}"/>
              </a:ext>
            </a:extLst>
          </p:cNvPr>
          <p:cNvPicPr>
            <a:picLocks noChangeAspect="1"/>
          </p:cNvPicPr>
          <p:nvPr/>
        </p:nvPicPr>
        <p:blipFill>
          <a:blip r:embed="rId5"/>
          <a:stretch>
            <a:fillRect/>
          </a:stretch>
        </p:blipFill>
        <p:spPr>
          <a:xfrm>
            <a:off x="1735599" y="3826182"/>
            <a:ext cx="4868768" cy="2559065"/>
          </a:xfrm>
          <a:prstGeom prst="rect">
            <a:avLst/>
          </a:prstGeom>
          <a:ln w="38100">
            <a:solidFill>
              <a:schemeClr val="tx1"/>
            </a:solidFill>
          </a:ln>
        </p:spPr>
      </p:pic>
      <p:pic>
        <p:nvPicPr>
          <p:cNvPr id="11" name="Picture 10">
            <a:extLst>
              <a:ext uri="{FF2B5EF4-FFF2-40B4-BE49-F238E27FC236}">
                <a16:creationId xmlns:a16="http://schemas.microsoft.com/office/drawing/2014/main" id="{A536931E-F6C3-332C-78B3-D4AC6ECDB508}"/>
              </a:ext>
            </a:extLst>
          </p:cNvPr>
          <p:cNvPicPr>
            <a:picLocks noChangeAspect="1"/>
          </p:cNvPicPr>
          <p:nvPr/>
        </p:nvPicPr>
        <p:blipFill>
          <a:blip r:embed="rId6"/>
          <a:stretch>
            <a:fillRect/>
          </a:stretch>
        </p:blipFill>
        <p:spPr>
          <a:xfrm>
            <a:off x="6286493" y="3717956"/>
            <a:ext cx="14" cy="8"/>
          </a:xfrm>
          <a:prstGeom prst="rect">
            <a:avLst/>
          </a:prstGeom>
        </p:spPr>
      </p:pic>
      <p:pic>
        <p:nvPicPr>
          <p:cNvPr id="15" name="Picture 14">
            <a:extLst>
              <a:ext uri="{FF2B5EF4-FFF2-40B4-BE49-F238E27FC236}">
                <a16:creationId xmlns:a16="http://schemas.microsoft.com/office/drawing/2014/main" id="{65E7675A-564B-D042-3EF6-835FD8C0AB34}"/>
              </a:ext>
            </a:extLst>
          </p:cNvPr>
          <p:cNvPicPr>
            <a:picLocks noChangeAspect="1"/>
          </p:cNvPicPr>
          <p:nvPr/>
        </p:nvPicPr>
        <p:blipFill>
          <a:blip r:embed="rId7"/>
          <a:stretch>
            <a:fillRect/>
          </a:stretch>
        </p:blipFill>
        <p:spPr>
          <a:xfrm>
            <a:off x="7031087" y="3826181"/>
            <a:ext cx="4584761" cy="2559065"/>
          </a:xfrm>
          <a:prstGeom prst="rect">
            <a:avLst/>
          </a:prstGeom>
          <a:ln w="38100">
            <a:solidFill>
              <a:schemeClr val="tx1"/>
            </a:solidFill>
          </a:ln>
        </p:spPr>
      </p:pic>
      <p:sp>
        <p:nvSpPr>
          <p:cNvPr id="4" name="TextBox 3">
            <a:extLst>
              <a:ext uri="{FF2B5EF4-FFF2-40B4-BE49-F238E27FC236}">
                <a16:creationId xmlns:a16="http://schemas.microsoft.com/office/drawing/2014/main" id="{BB48F9CA-EA84-B588-E927-B719599F466D}"/>
              </a:ext>
            </a:extLst>
          </p:cNvPr>
          <p:cNvSpPr txBox="1"/>
          <p:nvPr/>
        </p:nvSpPr>
        <p:spPr>
          <a:xfrm>
            <a:off x="1654497" y="1446857"/>
            <a:ext cx="8513064" cy="369332"/>
          </a:xfrm>
          <a:prstGeom prst="rect">
            <a:avLst/>
          </a:prstGeom>
          <a:noFill/>
        </p:spPr>
        <p:txBody>
          <a:bodyPr wrap="square" rtlCol="0">
            <a:spAutoFit/>
          </a:bodyPr>
          <a:lstStyle/>
          <a:p>
            <a:r>
              <a:rPr lang="en-US"/>
              <a:t>Mature dashboards, trend analysis, and thought leadership to drive improvements</a:t>
            </a:r>
          </a:p>
        </p:txBody>
      </p:sp>
    </p:spTree>
    <p:extLst>
      <p:ext uri="{BB962C8B-B14F-4D97-AF65-F5344CB8AC3E}">
        <p14:creationId xmlns:p14="http://schemas.microsoft.com/office/powerpoint/2010/main" val="586877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AD63DC-7210-44B3-F4B8-D23000FD4AED}"/>
              </a:ext>
            </a:extLst>
          </p:cNvPr>
          <p:cNvPicPr>
            <a:picLocks noChangeAspect="1"/>
          </p:cNvPicPr>
          <p:nvPr/>
        </p:nvPicPr>
        <p:blipFill>
          <a:blip r:embed="rId3"/>
          <a:stretch>
            <a:fillRect/>
          </a:stretch>
        </p:blipFill>
        <p:spPr>
          <a:xfrm>
            <a:off x="0" y="1"/>
            <a:ext cx="12192000" cy="6857999"/>
          </a:xfrm>
          <a:prstGeom prst="rect">
            <a:avLst/>
          </a:prstGeom>
        </p:spPr>
      </p:pic>
      <p:sp>
        <p:nvSpPr>
          <p:cNvPr id="4" name="TextBox 3">
            <a:extLst>
              <a:ext uri="{FF2B5EF4-FFF2-40B4-BE49-F238E27FC236}">
                <a16:creationId xmlns:a16="http://schemas.microsoft.com/office/drawing/2014/main" id="{272B4954-DABF-436A-9304-A25DEEE35256}"/>
              </a:ext>
            </a:extLst>
          </p:cNvPr>
          <p:cNvSpPr txBox="1"/>
          <p:nvPr/>
        </p:nvSpPr>
        <p:spPr>
          <a:xfrm>
            <a:off x="883299" y="1744994"/>
            <a:ext cx="10593354" cy="677108"/>
          </a:xfrm>
          <a:prstGeom prst="rect">
            <a:avLst/>
          </a:prstGeom>
          <a:noFill/>
        </p:spPr>
        <p:txBody>
          <a:bodyPr wrap="square">
            <a:spAutoFit/>
          </a:bodyPr>
          <a:lstStyle/>
          <a:p>
            <a:pPr algn="ctr"/>
            <a:r>
              <a:rPr lang="en-US" sz="3800" b="1">
                <a:solidFill>
                  <a:schemeClr val="bg1"/>
                </a:solidFill>
                <a:latin typeface="Open Sans" panose="020B0606030504020204" pitchFamily="34" charset="0"/>
                <a:ea typeface="Open Sans" panose="020B0606030504020204" pitchFamily="34" charset="0"/>
                <a:cs typeface="Open Sans" panose="020B0606030504020204" pitchFamily="34" charset="0"/>
              </a:rPr>
              <a:t>ITSM Transformation</a:t>
            </a:r>
          </a:p>
        </p:txBody>
      </p:sp>
    </p:spTree>
    <p:extLst>
      <p:ext uri="{BB962C8B-B14F-4D97-AF65-F5344CB8AC3E}">
        <p14:creationId xmlns:p14="http://schemas.microsoft.com/office/powerpoint/2010/main" val="3100947571"/>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6AD94AA-6A44-4FFC-9D2C-570C5771B9BB}"/>
              </a:ext>
            </a:extLst>
          </p:cNvPr>
          <p:cNvSpPr>
            <a:spLocks noGrp="1"/>
          </p:cNvSpPr>
          <p:nvPr>
            <p:ph idx="1"/>
          </p:nvPr>
        </p:nvSpPr>
        <p:spPr>
          <a:xfrm>
            <a:off x="6797515" y="1307831"/>
            <a:ext cx="5123688" cy="4525966"/>
          </a:xfrm>
        </p:spPr>
        <p:txBody>
          <a:bodyPr/>
          <a:lstStyle/>
          <a:p>
            <a:pPr marL="210312" marR="0" lvl="0" indent="-210312" algn="l" defTabSz="410764" rtl="0" eaLnBrk="1" fontAlgn="auto" latinLnBrk="0" hangingPunct="1">
              <a:lnSpc>
                <a:spcPct val="100000"/>
              </a:lnSpc>
              <a:spcBef>
                <a:spcPts val="1700"/>
              </a:spcBef>
              <a:spcAft>
                <a:spcPts val="0"/>
              </a:spcAft>
              <a:buClr>
                <a:schemeClr val="tx2"/>
              </a:buClr>
              <a:buSzPct val="100000"/>
              <a:buFont typeface="Arial"/>
              <a:buChar char="•"/>
              <a:tabLst/>
              <a:defRPr sz="1700">
                <a:solidFill>
                  <a:srgbClr val="535353"/>
                </a:solidFill>
                <a:latin typeface="Open Sans"/>
                <a:ea typeface="Open Sans"/>
                <a:cs typeface="Open Sans"/>
                <a:sym typeface="Open Sans"/>
              </a:defRPr>
            </a:pPr>
            <a:r>
              <a:rPr lang="en-US" sz="2000">
                <a:solidFill>
                  <a:schemeClr val="tx1"/>
                </a:solidFill>
                <a:latin typeface="+mn-lt"/>
                <a:sym typeface="Open Sans"/>
              </a:rPr>
              <a:t>ITIL Certified Resources</a:t>
            </a:r>
          </a:p>
          <a:p>
            <a:pPr marL="210312" marR="0" lvl="0" indent="-210312" algn="l" defTabSz="410764" rtl="0" eaLnBrk="1" fontAlgn="auto" latinLnBrk="0" hangingPunct="1">
              <a:lnSpc>
                <a:spcPct val="100000"/>
              </a:lnSpc>
              <a:spcBef>
                <a:spcPts val="1700"/>
              </a:spcBef>
              <a:spcAft>
                <a:spcPts val="0"/>
              </a:spcAft>
              <a:buClr>
                <a:schemeClr val="tx2"/>
              </a:buClr>
              <a:buSzPct val="100000"/>
              <a:buFont typeface="Arial"/>
              <a:buChar char="•"/>
              <a:tabLst/>
              <a:defRPr sz="1700">
                <a:solidFill>
                  <a:srgbClr val="535353"/>
                </a:solidFill>
                <a:latin typeface="Open Sans"/>
                <a:ea typeface="Open Sans"/>
                <a:cs typeface="Open Sans"/>
                <a:sym typeface="Open Sans"/>
              </a:defRPr>
            </a:pPr>
            <a:r>
              <a:rPr lang="en-US" sz="2000">
                <a:solidFill>
                  <a:schemeClr val="tx1"/>
                </a:solidFill>
                <a:latin typeface="+mn-lt"/>
                <a:sym typeface="Open Sans"/>
              </a:rPr>
              <a:t>Focused on Continuous Improvement</a:t>
            </a:r>
          </a:p>
          <a:p>
            <a:pPr marL="0" indent="0">
              <a:buNone/>
            </a:pPr>
            <a:endParaRPr lang="en-US"/>
          </a:p>
        </p:txBody>
      </p:sp>
      <p:pic>
        <p:nvPicPr>
          <p:cNvPr id="4" name="Picture 3">
            <a:extLst>
              <a:ext uri="{FF2B5EF4-FFF2-40B4-BE49-F238E27FC236}">
                <a16:creationId xmlns:a16="http://schemas.microsoft.com/office/drawing/2014/main" id="{19CBE019-C4CD-4725-B779-5F1DE0293FE0}"/>
              </a:ext>
            </a:extLst>
          </p:cNvPr>
          <p:cNvPicPr>
            <a:picLocks noChangeAspect="1"/>
          </p:cNvPicPr>
          <p:nvPr/>
        </p:nvPicPr>
        <p:blipFill>
          <a:blip r:embed="rId2"/>
          <a:stretch>
            <a:fillRect/>
          </a:stretch>
        </p:blipFill>
        <p:spPr>
          <a:xfrm>
            <a:off x="6207315" y="853165"/>
            <a:ext cx="45719" cy="5705665"/>
          </a:xfrm>
          <a:prstGeom prst="rect">
            <a:avLst/>
          </a:prstGeom>
        </p:spPr>
      </p:pic>
      <p:pic>
        <p:nvPicPr>
          <p:cNvPr id="1026" name="Picture 10" descr="A diagram of a company's company's business strategy&#10;&#10;Description automatically generated">
            <a:extLst>
              <a:ext uri="{FF2B5EF4-FFF2-40B4-BE49-F238E27FC236}">
                <a16:creationId xmlns:a16="http://schemas.microsoft.com/office/drawing/2014/main" id="{3B0F7ADD-AF8B-FF0C-2A19-E9A19EB6BE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1702" y="2566221"/>
            <a:ext cx="3740257" cy="37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a:extLst>
              <a:ext uri="{FF2B5EF4-FFF2-40B4-BE49-F238E27FC236}">
                <a16:creationId xmlns:a16="http://schemas.microsoft.com/office/drawing/2014/main" id="{C6C85097-A8E4-49C7-C861-BEB4F0AD745D}"/>
              </a:ext>
            </a:extLst>
          </p:cNvPr>
          <p:cNvSpPr txBox="1">
            <a:spLocks/>
          </p:cNvSpPr>
          <p:nvPr/>
        </p:nvSpPr>
        <p:spPr>
          <a:xfrm>
            <a:off x="378352" y="84075"/>
            <a:ext cx="10454348" cy="1019908"/>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800" b="1" i="0" kern="1200">
                <a:solidFill>
                  <a:schemeClr val="tx1"/>
                </a:solidFill>
                <a:latin typeface="Levenim MT" panose="02010502060101010101" pitchFamily="2" charset="-79"/>
                <a:ea typeface="+mj-ea"/>
                <a:cs typeface="+mj-cs"/>
              </a:defRPr>
            </a:lvl1pPr>
          </a:lstStyle>
          <a:p>
            <a:pPr algn="l"/>
            <a:r>
              <a:rPr lang="en-US" sz="4000" kern="0">
                <a:solidFill>
                  <a:srgbClr val="003668"/>
                </a:solidFill>
                <a:cs typeface="Levenim MT" panose="02010502060101010101" pitchFamily="2" charset="-79"/>
                <a:sym typeface="Century Gothic"/>
              </a:rPr>
              <a:t>ITSM Process Transformation</a:t>
            </a:r>
            <a:endParaRPr lang="en-US" sz="3100">
              <a:cs typeface="Levenim MT" panose="02010502060101010101" pitchFamily="2" charset="-79"/>
            </a:endParaRPr>
          </a:p>
        </p:txBody>
      </p:sp>
      <p:sp>
        <p:nvSpPr>
          <p:cNvPr id="9" name="TextBox 8">
            <a:extLst>
              <a:ext uri="{FF2B5EF4-FFF2-40B4-BE49-F238E27FC236}">
                <a16:creationId xmlns:a16="http://schemas.microsoft.com/office/drawing/2014/main" id="{5ED70A1D-5AD4-C9DB-5BB6-2B0AE4531E78}"/>
              </a:ext>
            </a:extLst>
          </p:cNvPr>
          <p:cNvSpPr txBox="1"/>
          <p:nvPr/>
        </p:nvSpPr>
        <p:spPr>
          <a:xfrm>
            <a:off x="378352" y="1305341"/>
            <a:ext cx="5454776" cy="4247317"/>
          </a:xfrm>
          <a:prstGeom prst="rect">
            <a:avLst/>
          </a:prstGeom>
          <a:noFill/>
        </p:spPr>
        <p:txBody>
          <a:bodyPr wrap="square" rtlCol="0">
            <a:spAutoFit/>
          </a:bodyPr>
          <a:lstStyle/>
          <a:p>
            <a:r>
              <a:rPr lang="en-US"/>
              <a:t>We meet customers where they are on their journey to ITSM Maturity.  </a:t>
            </a:r>
          </a:p>
          <a:p>
            <a:endParaRPr lang="en-US"/>
          </a:p>
          <a:p>
            <a:r>
              <a:rPr lang="en-US"/>
              <a:t>We map customer ITSM processes to EI Processes for tight integration.</a:t>
            </a:r>
          </a:p>
          <a:p>
            <a:endParaRPr lang="en-US"/>
          </a:p>
          <a:p>
            <a:r>
              <a:rPr lang="en-US" b="1"/>
              <a:t>ITIL Process Areas in Focus</a:t>
            </a:r>
          </a:p>
          <a:p>
            <a:pPr marL="285750" indent="-285750">
              <a:buFont typeface="Arial" panose="020B0604020202020204" pitchFamily="34" charset="0"/>
              <a:buChar char="•"/>
            </a:pPr>
            <a:r>
              <a:rPr lang="en-US"/>
              <a:t>Major Incident Management</a:t>
            </a:r>
          </a:p>
          <a:p>
            <a:pPr marL="285750" indent="-285750">
              <a:buFont typeface="Arial" panose="020B0604020202020204" pitchFamily="34" charset="0"/>
              <a:buChar char="•"/>
            </a:pPr>
            <a:r>
              <a:rPr lang="en-US"/>
              <a:t>Major Incident Communications</a:t>
            </a:r>
          </a:p>
          <a:p>
            <a:pPr marL="285750" indent="-285750">
              <a:buFont typeface="Arial" panose="020B0604020202020204" pitchFamily="34" charset="0"/>
              <a:buChar char="•"/>
            </a:pPr>
            <a:r>
              <a:rPr lang="en-US"/>
              <a:t>Problem Management</a:t>
            </a:r>
          </a:p>
          <a:p>
            <a:pPr marL="285750" indent="-285750">
              <a:buFont typeface="Arial" panose="020B0604020202020204" pitchFamily="34" charset="0"/>
              <a:buChar char="•"/>
            </a:pPr>
            <a:r>
              <a:rPr lang="en-US"/>
              <a:t>Knowledge Management</a:t>
            </a:r>
          </a:p>
          <a:p>
            <a:pPr marL="285750" indent="-285750">
              <a:buFont typeface="Arial" panose="020B0604020202020204" pitchFamily="34" charset="0"/>
              <a:buChar char="•"/>
            </a:pPr>
            <a:r>
              <a:rPr lang="en-US"/>
              <a:t>Incident Management</a:t>
            </a:r>
          </a:p>
          <a:p>
            <a:pPr marL="285750" indent="-285750">
              <a:buFont typeface="Arial" panose="020B0604020202020204" pitchFamily="34" charset="0"/>
              <a:buChar char="•"/>
            </a:pPr>
            <a:r>
              <a:rPr lang="en-US"/>
              <a:t>Request Management</a:t>
            </a:r>
          </a:p>
          <a:p>
            <a:pPr marL="285750" indent="-285750">
              <a:buFont typeface="Arial" panose="020B0604020202020204" pitchFamily="34" charset="0"/>
              <a:buChar char="•"/>
            </a:pPr>
            <a:r>
              <a:rPr lang="en-US"/>
              <a:t>Change Management</a:t>
            </a:r>
          </a:p>
          <a:p>
            <a:pPr marL="285750" indent="-285750">
              <a:buFont typeface="Arial" panose="020B0604020202020204" pitchFamily="34" charset="0"/>
              <a:buChar char="•"/>
            </a:pPr>
            <a:r>
              <a:rPr lang="en-US"/>
              <a:t>Event Management </a:t>
            </a:r>
          </a:p>
        </p:txBody>
      </p:sp>
    </p:spTree>
    <p:extLst>
      <p:ext uri="{BB962C8B-B14F-4D97-AF65-F5344CB8AC3E}">
        <p14:creationId xmlns:p14="http://schemas.microsoft.com/office/powerpoint/2010/main" val="2914205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F62B653-EF68-4667-A72D-3B1A753CB905}"/>
              </a:ext>
            </a:extLst>
          </p:cNvPr>
          <p:cNvPicPr>
            <a:picLocks noChangeAspect="1"/>
          </p:cNvPicPr>
          <p:nvPr/>
        </p:nvPicPr>
        <p:blipFill>
          <a:blip r:embed="rId2"/>
          <a:stretch>
            <a:fillRect/>
          </a:stretch>
        </p:blipFill>
        <p:spPr>
          <a:xfrm>
            <a:off x="552624" y="2678676"/>
            <a:ext cx="7741921" cy="3864326"/>
          </a:xfrm>
          <a:prstGeom prst="rect">
            <a:avLst/>
          </a:prstGeom>
        </p:spPr>
      </p:pic>
      <p:pic>
        <p:nvPicPr>
          <p:cNvPr id="4" name="Picture 3">
            <a:extLst>
              <a:ext uri="{FF2B5EF4-FFF2-40B4-BE49-F238E27FC236}">
                <a16:creationId xmlns:a16="http://schemas.microsoft.com/office/drawing/2014/main" id="{AC99E9F6-7805-2543-90A3-EC70AA08AAF8}"/>
              </a:ext>
            </a:extLst>
          </p:cNvPr>
          <p:cNvPicPr>
            <a:picLocks noChangeAspect="1"/>
          </p:cNvPicPr>
          <p:nvPr/>
        </p:nvPicPr>
        <p:blipFill>
          <a:blip r:embed="rId3"/>
          <a:stretch>
            <a:fillRect/>
          </a:stretch>
        </p:blipFill>
        <p:spPr>
          <a:xfrm>
            <a:off x="5641581" y="1268370"/>
            <a:ext cx="6122612" cy="4273823"/>
          </a:xfrm>
          <a:prstGeom prst="rect">
            <a:avLst/>
          </a:prstGeom>
          <a:solidFill>
            <a:schemeClr val="bg1"/>
          </a:solidFill>
          <a:ln>
            <a:solidFill>
              <a:schemeClr val="accent5">
                <a:lumMod val="10000"/>
              </a:schemeClr>
            </a:solidFill>
          </a:ln>
        </p:spPr>
      </p:pic>
      <p:sp>
        <p:nvSpPr>
          <p:cNvPr id="3" name="TextBox 2">
            <a:extLst>
              <a:ext uri="{FF2B5EF4-FFF2-40B4-BE49-F238E27FC236}">
                <a16:creationId xmlns:a16="http://schemas.microsoft.com/office/drawing/2014/main" id="{F7FBC7C6-E3A1-200C-4090-38FD6826ECA5}"/>
              </a:ext>
            </a:extLst>
          </p:cNvPr>
          <p:cNvSpPr txBox="1"/>
          <p:nvPr/>
        </p:nvSpPr>
        <p:spPr>
          <a:xfrm>
            <a:off x="552624" y="1341447"/>
            <a:ext cx="4745736" cy="923330"/>
          </a:xfrm>
          <a:prstGeom prst="rect">
            <a:avLst/>
          </a:prstGeom>
          <a:noFill/>
        </p:spPr>
        <p:txBody>
          <a:bodyPr wrap="square" rtlCol="0">
            <a:spAutoFit/>
          </a:bodyPr>
          <a:lstStyle/>
          <a:p>
            <a:r>
              <a:rPr lang="en-US"/>
              <a:t>Map customer ITSM processes to EI Processes</a:t>
            </a:r>
          </a:p>
          <a:p>
            <a:r>
              <a:rPr lang="en-US"/>
              <a:t>Drive continuous improvement</a:t>
            </a:r>
          </a:p>
          <a:p>
            <a:r>
              <a:rPr lang="en-US"/>
              <a:t>Help customers mature their ITSM Processes</a:t>
            </a:r>
          </a:p>
        </p:txBody>
      </p:sp>
      <p:sp>
        <p:nvSpPr>
          <p:cNvPr id="6" name="Title 1">
            <a:extLst>
              <a:ext uri="{FF2B5EF4-FFF2-40B4-BE49-F238E27FC236}">
                <a16:creationId xmlns:a16="http://schemas.microsoft.com/office/drawing/2014/main" id="{75A5ED3D-6F69-C746-0092-CB7C5D9D3E68}"/>
              </a:ext>
            </a:extLst>
          </p:cNvPr>
          <p:cNvSpPr txBox="1">
            <a:spLocks/>
          </p:cNvSpPr>
          <p:nvPr/>
        </p:nvSpPr>
        <p:spPr>
          <a:xfrm>
            <a:off x="560940" y="184639"/>
            <a:ext cx="10454348" cy="1019908"/>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800" b="1" i="0" kern="1200">
                <a:solidFill>
                  <a:schemeClr val="tx1"/>
                </a:solidFill>
                <a:latin typeface="Levenim MT" panose="02010502060101010101" pitchFamily="2" charset="-79"/>
                <a:ea typeface="+mj-ea"/>
                <a:cs typeface="+mj-cs"/>
              </a:defRPr>
            </a:lvl1pPr>
          </a:lstStyle>
          <a:p>
            <a:pPr algn="l"/>
            <a:r>
              <a:rPr lang="en-US" sz="5400" kern="0">
                <a:solidFill>
                  <a:srgbClr val="003668"/>
                </a:solidFill>
                <a:cs typeface="Levenim MT" panose="02010502060101010101" pitchFamily="2" charset="-79"/>
                <a:sym typeface="Century Gothic"/>
              </a:rPr>
              <a:t>ITSM Transformation</a:t>
            </a:r>
            <a:endParaRPr lang="en-US" sz="3100">
              <a:cs typeface="Levenim MT" panose="02010502060101010101" pitchFamily="2" charset="-79"/>
            </a:endParaRPr>
          </a:p>
        </p:txBody>
      </p:sp>
    </p:spTree>
    <p:extLst>
      <p:ext uri="{BB962C8B-B14F-4D97-AF65-F5344CB8AC3E}">
        <p14:creationId xmlns:p14="http://schemas.microsoft.com/office/powerpoint/2010/main" val="3243897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AD63DC-7210-44B3-F4B8-D23000FD4AED}"/>
              </a:ext>
            </a:extLst>
          </p:cNvPr>
          <p:cNvPicPr>
            <a:picLocks noChangeAspect="1"/>
          </p:cNvPicPr>
          <p:nvPr/>
        </p:nvPicPr>
        <p:blipFill>
          <a:blip r:embed="rId3"/>
          <a:stretch>
            <a:fillRect/>
          </a:stretch>
        </p:blipFill>
        <p:spPr>
          <a:xfrm>
            <a:off x="0" y="1"/>
            <a:ext cx="12192000" cy="6857999"/>
          </a:xfrm>
          <a:prstGeom prst="rect">
            <a:avLst/>
          </a:prstGeom>
        </p:spPr>
      </p:pic>
      <p:sp>
        <p:nvSpPr>
          <p:cNvPr id="4" name="TextBox 3">
            <a:extLst>
              <a:ext uri="{FF2B5EF4-FFF2-40B4-BE49-F238E27FC236}">
                <a16:creationId xmlns:a16="http://schemas.microsoft.com/office/drawing/2014/main" id="{272B4954-DABF-436A-9304-A25DEEE35256}"/>
              </a:ext>
            </a:extLst>
          </p:cNvPr>
          <p:cNvSpPr txBox="1"/>
          <p:nvPr/>
        </p:nvSpPr>
        <p:spPr>
          <a:xfrm>
            <a:off x="883299" y="1744994"/>
            <a:ext cx="10593354" cy="677108"/>
          </a:xfrm>
          <a:prstGeom prst="rect">
            <a:avLst/>
          </a:prstGeom>
          <a:noFill/>
        </p:spPr>
        <p:txBody>
          <a:bodyPr wrap="square">
            <a:spAutoFit/>
          </a:bodyPr>
          <a:lstStyle/>
          <a:p>
            <a:pPr algn="ctr"/>
            <a:r>
              <a:rPr lang="en-US" sz="3800" b="1">
                <a:solidFill>
                  <a:schemeClr val="bg1"/>
                </a:solidFill>
                <a:latin typeface="Open Sans" panose="020B0606030504020204" pitchFamily="34" charset="0"/>
                <a:ea typeface="Open Sans" panose="020B0606030504020204" pitchFamily="34" charset="0"/>
                <a:cs typeface="Open Sans" panose="020B0606030504020204" pitchFamily="34" charset="0"/>
              </a:rPr>
              <a:t>Continuous Improvement Framework</a:t>
            </a:r>
          </a:p>
        </p:txBody>
      </p:sp>
    </p:spTree>
    <p:extLst>
      <p:ext uri="{BB962C8B-B14F-4D97-AF65-F5344CB8AC3E}">
        <p14:creationId xmlns:p14="http://schemas.microsoft.com/office/powerpoint/2010/main" val="2714824242"/>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A5F8CFE-E0A9-41C8-8568-4ADA879D2AA5}"/>
              </a:ext>
            </a:extLst>
          </p:cNvPr>
          <p:cNvSpPr txBox="1">
            <a:spLocks/>
          </p:cNvSpPr>
          <p:nvPr/>
        </p:nvSpPr>
        <p:spPr>
          <a:xfrm>
            <a:off x="0" y="-131900"/>
            <a:ext cx="12192001" cy="102869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1" i="0" kern="1200">
                <a:solidFill>
                  <a:schemeClr val="tx1"/>
                </a:solidFill>
                <a:latin typeface="Levenim MT" panose="02010502060101010101" pitchFamily="2" charset="-79"/>
                <a:ea typeface="+mj-ea"/>
                <a:cs typeface="+mj-cs"/>
              </a:defRPr>
            </a:lvl1pPr>
          </a:lstStyle>
          <a:p>
            <a:r>
              <a:rPr lang="en-US">
                <a:solidFill>
                  <a:srgbClr val="003869"/>
                </a:solidFill>
              </a:rPr>
              <a:t>Continuous Improvement Framework</a:t>
            </a:r>
            <a:endParaRPr lang="en-US" sz="2000" b="0">
              <a:solidFill>
                <a:schemeClr val="accent1"/>
              </a:solidFill>
            </a:endParaRPr>
          </a:p>
        </p:txBody>
      </p:sp>
      <p:pic>
        <p:nvPicPr>
          <p:cNvPr id="46" name="Graphic 45" descr="Scientific Thought with solid fill">
            <a:extLst>
              <a:ext uri="{FF2B5EF4-FFF2-40B4-BE49-F238E27FC236}">
                <a16:creationId xmlns:a16="http://schemas.microsoft.com/office/drawing/2014/main" id="{BC1930FD-4915-12AF-0EB5-C9B49C8722B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277969" y="1151705"/>
            <a:ext cx="1241222" cy="1241222"/>
          </a:xfrm>
          <a:prstGeom prst="rect">
            <a:avLst/>
          </a:prstGeom>
        </p:spPr>
      </p:pic>
      <p:sp>
        <p:nvSpPr>
          <p:cNvPr id="47" name="TextBox 46">
            <a:extLst>
              <a:ext uri="{FF2B5EF4-FFF2-40B4-BE49-F238E27FC236}">
                <a16:creationId xmlns:a16="http://schemas.microsoft.com/office/drawing/2014/main" id="{50033B57-C988-F9F8-DBD5-06422CE4DD3C}"/>
              </a:ext>
            </a:extLst>
          </p:cNvPr>
          <p:cNvSpPr txBox="1"/>
          <p:nvPr/>
        </p:nvSpPr>
        <p:spPr>
          <a:xfrm>
            <a:off x="730547" y="2818469"/>
            <a:ext cx="5131010" cy="3293209"/>
          </a:xfrm>
          <a:prstGeom prst="rect">
            <a:avLst/>
          </a:prstGeom>
          <a:solidFill>
            <a:schemeClr val="bg1"/>
          </a:solidFill>
          <a:ln>
            <a:solidFill>
              <a:schemeClr val="accent5">
                <a:lumMod val="10000"/>
              </a:schemeClr>
            </a:solidFill>
          </a:ln>
          <a:effectLst>
            <a:outerShdw blurRad="50800" dist="38100" dir="2700000" algn="tl" rotWithShape="0">
              <a:prstClr val="black">
                <a:alpha val="40000"/>
              </a:prstClr>
            </a:outerShdw>
          </a:effectLst>
        </p:spPr>
        <p:txBody>
          <a:bodyPr wrap="square" rtlCol="0">
            <a:spAutoFit/>
          </a:bodyPr>
          <a:lstStyle/>
          <a:p>
            <a:r>
              <a:rPr lang="en-US" b="1"/>
              <a:t>Management Disciplines</a:t>
            </a:r>
          </a:p>
          <a:p>
            <a:endParaRPr lang="en-US" sz="1600" b="1"/>
          </a:p>
          <a:p>
            <a:r>
              <a:rPr lang="en-US" sz="1600"/>
              <a:t>Weekly Meetings to review trend analysis</a:t>
            </a:r>
          </a:p>
          <a:p>
            <a:pPr marL="285750" indent="-285750">
              <a:buFont typeface="Arial" panose="020B0604020202020204" pitchFamily="34" charset="0"/>
              <a:buChar char="•"/>
            </a:pPr>
            <a:r>
              <a:rPr lang="en-US" sz="1600"/>
              <a:t>Escalations &amp; Resolution Analysis</a:t>
            </a:r>
          </a:p>
          <a:p>
            <a:pPr marL="285750" indent="-285750">
              <a:buFont typeface="Arial" panose="020B0604020202020204" pitchFamily="34" charset="0"/>
              <a:buChar char="•"/>
            </a:pPr>
            <a:r>
              <a:rPr lang="en-US" sz="1600"/>
              <a:t>Handling Accuracy</a:t>
            </a:r>
          </a:p>
          <a:p>
            <a:pPr marL="285750" indent="-285750">
              <a:buFont typeface="Arial" panose="020B0604020202020204" pitchFamily="34" charset="0"/>
              <a:buChar char="•"/>
            </a:pPr>
            <a:r>
              <a:rPr lang="en-US" sz="1600"/>
              <a:t>Service Quality Improvements</a:t>
            </a:r>
          </a:p>
          <a:p>
            <a:pPr marL="285750" indent="-285750">
              <a:buFont typeface="Arial" panose="020B0604020202020204" pitchFamily="34" charset="0"/>
              <a:buChar char="•"/>
            </a:pPr>
            <a:r>
              <a:rPr lang="en-US" sz="1600"/>
              <a:t>Knowledge Reviews</a:t>
            </a:r>
          </a:p>
          <a:p>
            <a:endParaRPr lang="en-US" sz="1600"/>
          </a:p>
          <a:p>
            <a:r>
              <a:rPr lang="en-US" sz="1600"/>
              <a:t>Monthly Management Reviews</a:t>
            </a:r>
          </a:p>
          <a:p>
            <a:pPr marL="285750" indent="-285750">
              <a:buFont typeface="Arial" panose="020B0604020202020204" pitchFamily="34" charset="0"/>
              <a:buChar char="•"/>
            </a:pPr>
            <a:r>
              <a:rPr lang="en-US" sz="1600"/>
              <a:t>SLAs and Contractual Measures</a:t>
            </a:r>
          </a:p>
          <a:p>
            <a:pPr marL="285750" indent="-285750">
              <a:buFont typeface="Arial" panose="020B0604020202020204" pitchFamily="34" charset="0"/>
              <a:buChar char="•"/>
            </a:pPr>
            <a:r>
              <a:rPr lang="en-US" sz="1600"/>
              <a:t>Program Governance </a:t>
            </a:r>
          </a:p>
          <a:p>
            <a:pPr marL="285750" indent="-285750">
              <a:buFont typeface="Arial" panose="020B0604020202020204" pitchFamily="34" charset="0"/>
              <a:buChar char="•"/>
            </a:pPr>
            <a:r>
              <a:rPr lang="en-US" sz="1600"/>
              <a:t>MSP Scorecard Review</a:t>
            </a:r>
          </a:p>
          <a:p>
            <a:pPr marL="285750" indent="-285750">
              <a:buFont typeface="Arial" panose="020B0604020202020204" pitchFamily="34" charset="0"/>
              <a:buChar char="•"/>
            </a:pPr>
            <a:r>
              <a:rPr lang="en-US" sz="1600"/>
              <a:t>Continuous Improvement</a:t>
            </a:r>
          </a:p>
        </p:txBody>
      </p:sp>
      <p:pic>
        <p:nvPicPr>
          <p:cNvPr id="50" name="Graphic 49" descr="Database outline">
            <a:extLst>
              <a:ext uri="{FF2B5EF4-FFF2-40B4-BE49-F238E27FC236}">
                <a16:creationId xmlns:a16="http://schemas.microsoft.com/office/drawing/2014/main" id="{4F203BC3-1F1B-DC0F-FBD0-1CA5D5200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15398" y="1875069"/>
            <a:ext cx="646332" cy="646332"/>
          </a:xfrm>
          <a:prstGeom prst="rect">
            <a:avLst/>
          </a:prstGeom>
        </p:spPr>
      </p:pic>
      <p:sp>
        <p:nvSpPr>
          <p:cNvPr id="51" name="Bent Arrow 50">
            <a:extLst>
              <a:ext uri="{FF2B5EF4-FFF2-40B4-BE49-F238E27FC236}">
                <a16:creationId xmlns:a16="http://schemas.microsoft.com/office/drawing/2014/main" id="{53741852-BF6E-88D5-C332-27A7635F4775}"/>
              </a:ext>
            </a:extLst>
          </p:cNvPr>
          <p:cNvSpPr/>
          <p:nvPr/>
        </p:nvSpPr>
        <p:spPr>
          <a:xfrm rot="10800000" flipH="1" flipV="1">
            <a:off x="1679498" y="1354921"/>
            <a:ext cx="598471" cy="511085"/>
          </a:xfrm>
          <a:prstGeom prst="ben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1" name="TextBox 60">
            <a:extLst>
              <a:ext uri="{FF2B5EF4-FFF2-40B4-BE49-F238E27FC236}">
                <a16:creationId xmlns:a16="http://schemas.microsoft.com/office/drawing/2014/main" id="{BC02EAE0-3DAA-CCA2-7D03-DB8F40929B20}"/>
              </a:ext>
            </a:extLst>
          </p:cNvPr>
          <p:cNvSpPr txBox="1"/>
          <p:nvPr/>
        </p:nvSpPr>
        <p:spPr>
          <a:xfrm>
            <a:off x="3414585" y="1206199"/>
            <a:ext cx="3481280" cy="1134541"/>
          </a:xfrm>
          <a:prstGeom prst="rect">
            <a:avLst/>
          </a:prstGeom>
          <a:noFill/>
        </p:spPr>
        <p:txBody>
          <a:bodyPr wrap="square">
            <a:spAutoFit/>
          </a:bodyPr>
          <a:lstStyle/>
          <a:p>
            <a:pPr>
              <a:lnSpc>
                <a:spcPct val="107000"/>
              </a:lnSpc>
            </a:pPr>
            <a:r>
              <a:rPr lang="en-US" sz="1600" b="1">
                <a:effectLst/>
                <a:latin typeface="Calibri Light" panose="020F0302020204030204" pitchFamily="34" charset="0"/>
                <a:ea typeface="MS Mincho" panose="02020609040205080304" pitchFamily="49" charset="-128"/>
                <a:cs typeface="Arial" panose="020B0604020202020204" pitchFamily="34" charset="0"/>
              </a:rPr>
              <a:t>Client Engagement Manager</a:t>
            </a:r>
          </a:p>
          <a:p>
            <a:pPr>
              <a:lnSpc>
                <a:spcPct val="107000"/>
              </a:lnSpc>
            </a:pPr>
            <a:r>
              <a:rPr lang="en-US" sz="1600">
                <a:effectLst/>
                <a:latin typeface="Calibri Light" panose="020F0302020204030204" pitchFamily="34" charset="0"/>
                <a:ea typeface="MS Mincho" panose="02020609040205080304" pitchFamily="49" charset="-128"/>
                <a:cs typeface="Arial" panose="020B0604020202020204" pitchFamily="34" charset="0"/>
              </a:rPr>
              <a:t>Accountable for Program Delivery</a:t>
            </a:r>
          </a:p>
          <a:p>
            <a:pPr>
              <a:lnSpc>
                <a:spcPct val="107000"/>
              </a:lnSpc>
            </a:pPr>
            <a:r>
              <a:rPr lang="en-US" sz="1600">
                <a:effectLst/>
                <a:latin typeface="Calibri Light" panose="020F0302020204030204" pitchFamily="34" charset="0"/>
                <a:ea typeface="MS Mincho" panose="02020609040205080304" pitchFamily="49" charset="-128"/>
                <a:cs typeface="Arial" panose="020B0604020202020204" pitchFamily="34" charset="0"/>
              </a:rPr>
              <a:t>Thought Leadership &amp; Analysis</a:t>
            </a:r>
          </a:p>
          <a:p>
            <a:pPr>
              <a:lnSpc>
                <a:spcPct val="107000"/>
              </a:lnSpc>
            </a:pPr>
            <a:r>
              <a:rPr lang="en-US" sz="1600">
                <a:effectLst/>
                <a:latin typeface="Calibri Light" panose="020F0302020204030204" pitchFamily="34" charset="0"/>
                <a:ea typeface="MS Mincho" panose="02020609040205080304" pitchFamily="49" charset="-128"/>
                <a:cs typeface="Arial" panose="020B0604020202020204" pitchFamily="34" charset="0"/>
              </a:rPr>
              <a:t>Continuous Improvement Champion</a:t>
            </a:r>
          </a:p>
        </p:txBody>
      </p:sp>
      <p:sp>
        <p:nvSpPr>
          <p:cNvPr id="53" name="TextBox 52">
            <a:extLst>
              <a:ext uri="{FF2B5EF4-FFF2-40B4-BE49-F238E27FC236}">
                <a16:creationId xmlns:a16="http://schemas.microsoft.com/office/drawing/2014/main" id="{A58FC102-B99E-05C0-0470-CEF15ED4A7FA}"/>
              </a:ext>
            </a:extLst>
          </p:cNvPr>
          <p:cNvSpPr txBox="1"/>
          <p:nvPr/>
        </p:nvSpPr>
        <p:spPr>
          <a:xfrm>
            <a:off x="6464768" y="2804569"/>
            <a:ext cx="5131010" cy="2169568"/>
          </a:xfrm>
          <a:prstGeom prst="rect">
            <a:avLst/>
          </a:prstGeom>
          <a:solidFill>
            <a:schemeClr val="bg1"/>
          </a:solidFill>
          <a:ln>
            <a:solidFill>
              <a:schemeClr val="accent5">
                <a:lumMod val="10000"/>
              </a:schemeClr>
            </a:solidFill>
          </a:ln>
          <a:effectLst>
            <a:outerShdw blurRad="50800" dist="38100" dir="2700000" algn="tl" rotWithShape="0">
              <a:prstClr val="black">
                <a:alpha val="40000"/>
              </a:prstClr>
            </a:outerShdw>
          </a:effectLst>
        </p:spPr>
        <p:txBody>
          <a:bodyPr wrap="square" rtlCol="0">
            <a:spAutoFit/>
          </a:bodyPr>
          <a:lstStyle/>
          <a:p>
            <a:pPr marR="0" lvl="0">
              <a:lnSpc>
                <a:spcPct val="107000"/>
              </a:lnSpc>
              <a:spcBef>
                <a:spcPts val="0"/>
              </a:spcBef>
              <a:spcAft>
                <a:spcPts val="0"/>
              </a:spcAft>
            </a:pPr>
            <a:r>
              <a:rPr lang="en-US" b="1"/>
              <a:t>Continuous Improvement Processes </a:t>
            </a:r>
          </a:p>
          <a:p>
            <a:pPr marL="285750" marR="0" lvl="0" indent="-285750">
              <a:lnSpc>
                <a:spcPct val="107000"/>
              </a:lnSpc>
              <a:spcBef>
                <a:spcPts val="0"/>
              </a:spcBef>
              <a:spcAft>
                <a:spcPts val="0"/>
              </a:spcAft>
              <a:buFont typeface="Arial" panose="020B0604020202020204" pitchFamily="34" charset="0"/>
              <a:buChar char="•"/>
            </a:pPr>
            <a:r>
              <a:rPr lang="en-US" sz="1600"/>
              <a:t>CSAT Improvement Process</a:t>
            </a:r>
          </a:p>
          <a:p>
            <a:pPr marL="285750" indent="-285750">
              <a:buFont typeface="Arial" panose="020B0604020202020204" pitchFamily="34" charset="0"/>
              <a:buChar char="•"/>
            </a:pPr>
            <a:r>
              <a:rPr lang="en-US" sz="1600"/>
              <a:t>Knowledge Improvement Process</a:t>
            </a:r>
          </a:p>
          <a:p>
            <a:pPr marL="285750" indent="-285750">
              <a:buFont typeface="Arial" panose="020B0604020202020204" pitchFamily="34" charset="0"/>
              <a:buChar char="•"/>
            </a:pPr>
            <a:r>
              <a:rPr lang="en-US" sz="1600"/>
              <a:t>Quality Improvement &amp; Handling Accuracy Process</a:t>
            </a:r>
          </a:p>
          <a:p>
            <a:pPr marL="285750" indent="-285750">
              <a:buFont typeface="Arial" panose="020B0604020202020204" pitchFamily="34" charset="0"/>
              <a:buChar char="•"/>
            </a:pPr>
            <a:r>
              <a:rPr lang="en-US" sz="1600"/>
              <a:t>Resolution and Escalation Analysis Process</a:t>
            </a:r>
          </a:p>
          <a:p>
            <a:pPr marL="285750" indent="-285750">
              <a:lnSpc>
                <a:spcPct val="107000"/>
              </a:lnSpc>
              <a:buFont typeface="Arial" panose="020B0604020202020204" pitchFamily="34" charset="0"/>
              <a:buChar char="•"/>
            </a:pPr>
            <a:r>
              <a:rPr lang="en-US" sz="1600"/>
              <a:t>Call, Chat and Ticket Quality Reviews &amp; Scoring</a:t>
            </a:r>
          </a:p>
          <a:p>
            <a:pPr marL="285750" indent="-285750">
              <a:lnSpc>
                <a:spcPct val="107000"/>
              </a:lnSpc>
              <a:buFont typeface="Arial" panose="020B0604020202020204" pitchFamily="34" charset="0"/>
              <a:buChar char="•"/>
            </a:pPr>
            <a:r>
              <a:rPr lang="en-US" sz="1600"/>
              <a:t>Agent Performance Scorecards &amp; monthly incentive bonus based on performance</a:t>
            </a:r>
          </a:p>
        </p:txBody>
      </p:sp>
      <p:sp>
        <p:nvSpPr>
          <p:cNvPr id="10" name="TextBox 9">
            <a:extLst>
              <a:ext uri="{FF2B5EF4-FFF2-40B4-BE49-F238E27FC236}">
                <a16:creationId xmlns:a16="http://schemas.microsoft.com/office/drawing/2014/main" id="{16012915-F37A-CF98-C43F-D1C827ACE945}"/>
              </a:ext>
            </a:extLst>
          </p:cNvPr>
          <p:cNvSpPr txBox="1"/>
          <p:nvPr/>
        </p:nvSpPr>
        <p:spPr>
          <a:xfrm>
            <a:off x="625751" y="1896729"/>
            <a:ext cx="1363055" cy="646331"/>
          </a:xfrm>
          <a:prstGeom prst="rect">
            <a:avLst/>
          </a:prstGeom>
          <a:noFill/>
        </p:spPr>
        <p:txBody>
          <a:bodyPr wrap="square">
            <a:spAutoFit/>
          </a:bodyPr>
          <a:lstStyle/>
          <a:p>
            <a:r>
              <a:rPr lang="en-US" sz="1800"/>
              <a:t>Data</a:t>
            </a:r>
          </a:p>
          <a:p>
            <a:r>
              <a:rPr lang="en-US"/>
              <a:t>Analysis</a:t>
            </a:r>
          </a:p>
        </p:txBody>
      </p:sp>
      <p:sp>
        <p:nvSpPr>
          <p:cNvPr id="14" name="TextBox 13">
            <a:extLst>
              <a:ext uri="{FF2B5EF4-FFF2-40B4-BE49-F238E27FC236}">
                <a16:creationId xmlns:a16="http://schemas.microsoft.com/office/drawing/2014/main" id="{7C53A3A1-861F-A702-4161-0F485298C4E5}"/>
              </a:ext>
            </a:extLst>
          </p:cNvPr>
          <p:cNvSpPr txBox="1"/>
          <p:nvPr/>
        </p:nvSpPr>
        <p:spPr>
          <a:xfrm>
            <a:off x="580180" y="761614"/>
            <a:ext cx="5211019" cy="400110"/>
          </a:xfrm>
          <a:prstGeom prst="rect">
            <a:avLst/>
          </a:prstGeom>
          <a:noFill/>
        </p:spPr>
        <p:txBody>
          <a:bodyPr wrap="square">
            <a:spAutoFit/>
          </a:bodyPr>
          <a:lstStyle/>
          <a:p>
            <a:r>
              <a:rPr lang="en-US" sz="2000" b="1"/>
              <a:t>Data Driven Continuous Improvement </a:t>
            </a:r>
          </a:p>
        </p:txBody>
      </p:sp>
    </p:spTree>
    <p:extLst>
      <p:ext uri="{BB962C8B-B14F-4D97-AF65-F5344CB8AC3E}">
        <p14:creationId xmlns:p14="http://schemas.microsoft.com/office/powerpoint/2010/main" val="20708330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BD3028B-1ADC-D34A-8572-12D96A0DEE02}"/>
              </a:ext>
            </a:extLst>
          </p:cNvPr>
          <p:cNvSpPr txBox="1">
            <a:spLocks/>
          </p:cNvSpPr>
          <p:nvPr/>
        </p:nvSpPr>
        <p:spPr>
          <a:xfrm>
            <a:off x="664316" y="2403061"/>
            <a:ext cx="5853914"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9229" indent="-342900">
              <a:lnSpc>
                <a:spcPct val="100000"/>
              </a:lnSpc>
              <a:spcBef>
                <a:spcPts val="700"/>
              </a:spcBef>
              <a:buSzPct val="100000"/>
              <a:defRPr/>
            </a:pPr>
            <a:endParaRPr lang="en-US" sz="2400" kern="0">
              <a:solidFill>
                <a:srgbClr val="929496"/>
              </a:solidFill>
              <a:ea typeface="Verdana" panose="020B0604030504040204" pitchFamily="34" charset="0"/>
              <a:cs typeface="Verdana" panose="020B0604030504040204" pitchFamily="34" charset="0"/>
              <a:sym typeface="Century Gothic"/>
            </a:endParaRPr>
          </a:p>
        </p:txBody>
      </p:sp>
      <p:sp>
        <p:nvSpPr>
          <p:cNvPr id="5" name="Title 1">
            <a:extLst>
              <a:ext uri="{FF2B5EF4-FFF2-40B4-BE49-F238E27FC236}">
                <a16:creationId xmlns:a16="http://schemas.microsoft.com/office/drawing/2014/main" id="{AA5F8CFE-E0A9-41C8-8568-4ADA879D2AA5}"/>
              </a:ext>
            </a:extLst>
          </p:cNvPr>
          <p:cNvSpPr txBox="1">
            <a:spLocks/>
          </p:cNvSpPr>
          <p:nvPr/>
        </p:nvSpPr>
        <p:spPr>
          <a:xfrm>
            <a:off x="-1" y="219809"/>
            <a:ext cx="12192001" cy="102869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1" i="0" kern="1200">
                <a:solidFill>
                  <a:schemeClr val="tx1"/>
                </a:solidFill>
                <a:latin typeface="Levenim MT" panose="02010502060101010101" pitchFamily="2" charset="-79"/>
                <a:ea typeface="+mj-ea"/>
                <a:cs typeface="+mj-cs"/>
              </a:defRPr>
            </a:lvl1pPr>
          </a:lstStyle>
          <a:p>
            <a:r>
              <a:rPr lang="en-US">
                <a:solidFill>
                  <a:srgbClr val="003869"/>
                </a:solidFill>
              </a:rPr>
              <a:t>Knowledge Improvement Process</a:t>
            </a:r>
            <a:endParaRPr lang="en-US" sz="2000" b="0">
              <a:solidFill>
                <a:schemeClr val="accent1"/>
              </a:solidFill>
            </a:endParaRPr>
          </a:p>
        </p:txBody>
      </p:sp>
      <p:pic>
        <p:nvPicPr>
          <p:cNvPr id="9" name="Picture 8">
            <a:extLst>
              <a:ext uri="{FF2B5EF4-FFF2-40B4-BE49-F238E27FC236}">
                <a16:creationId xmlns:a16="http://schemas.microsoft.com/office/drawing/2014/main" id="{4D04DCBF-57C4-33F1-BA1B-1C05B3111EDA}"/>
              </a:ext>
            </a:extLst>
          </p:cNvPr>
          <p:cNvPicPr>
            <a:picLocks noChangeAspect="1"/>
          </p:cNvPicPr>
          <p:nvPr/>
        </p:nvPicPr>
        <p:blipFill>
          <a:blip r:embed="rId2"/>
          <a:stretch>
            <a:fillRect/>
          </a:stretch>
        </p:blipFill>
        <p:spPr>
          <a:xfrm>
            <a:off x="5576966" y="1347076"/>
            <a:ext cx="6177450" cy="3011021"/>
          </a:xfrm>
          <a:prstGeom prst="rect">
            <a:avLst/>
          </a:prstGeom>
          <a:solidFill>
            <a:schemeClr val="bg1"/>
          </a:solidFill>
        </p:spPr>
      </p:pic>
      <p:sp>
        <p:nvSpPr>
          <p:cNvPr id="14" name="TextBox 13">
            <a:extLst>
              <a:ext uri="{FF2B5EF4-FFF2-40B4-BE49-F238E27FC236}">
                <a16:creationId xmlns:a16="http://schemas.microsoft.com/office/drawing/2014/main" id="{CD15C468-D730-59F4-9853-4993609B0E58}"/>
              </a:ext>
            </a:extLst>
          </p:cNvPr>
          <p:cNvSpPr txBox="1"/>
          <p:nvPr/>
        </p:nvSpPr>
        <p:spPr>
          <a:xfrm>
            <a:off x="437584" y="1347076"/>
            <a:ext cx="4857623" cy="2677656"/>
          </a:xfrm>
          <a:prstGeom prst="rect">
            <a:avLst/>
          </a:prstGeom>
          <a:noFill/>
        </p:spPr>
        <p:txBody>
          <a:bodyPr wrap="square" rtlCol="0">
            <a:spAutoFit/>
          </a:bodyPr>
          <a:lstStyle/>
          <a:p>
            <a:r>
              <a:rPr lang="en-US" sz="2400" b="1"/>
              <a:t>Striving for Improved Knowledge</a:t>
            </a:r>
          </a:p>
          <a:p>
            <a:pPr marL="285750" indent="-285750">
              <a:buFont typeface="Arial" panose="020B0604020202020204" pitchFamily="34" charset="0"/>
              <a:buChar char="•"/>
            </a:pPr>
            <a:r>
              <a:rPr lang="en-US"/>
              <a:t>Knowledge changes, it sometimes needs to be updated, modified, or removed</a:t>
            </a:r>
          </a:p>
          <a:p>
            <a:pPr marL="285750" indent="-285750">
              <a:buFont typeface="Arial" panose="020B0604020202020204" pitchFamily="34" charset="0"/>
              <a:buChar char="•"/>
            </a:pPr>
            <a:r>
              <a:rPr lang="en-US"/>
              <a:t>Our Knowledge Improvement Process allows customers and EI associates to flag knowledge that needs to be added, modified, or deleted</a:t>
            </a:r>
          </a:p>
          <a:p>
            <a:pPr marL="285750" indent="-285750">
              <a:buFont typeface="Arial" panose="020B0604020202020204" pitchFamily="34" charset="0"/>
              <a:buChar char="•"/>
            </a:pPr>
            <a:r>
              <a:rPr lang="en-US"/>
              <a:t>The team will review the knowledge process and work with customers to ensure that your body of knowledge is driving the best results</a:t>
            </a:r>
          </a:p>
        </p:txBody>
      </p:sp>
    </p:spTree>
    <p:extLst>
      <p:ext uri="{BB962C8B-B14F-4D97-AF65-F5344CB8AC3E}">
        <p14:creationId xmlns:p14="http://schemas.microsoft.com/office/powerpoint/2010/main" val="8878631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9B8679B-74E2-9AE0-4E66-6C3E9FD48BDC}"/>
              </a:ext>
            </a:extLst>
          </p:cNvPr>
          <p:cNvPicPr>
            <a:picLocks noChangeAspect="1"/>
          </p:cNvPicPr>
          <p:nvPr/>
        </p:nvPicPr>
        <p:blipFill>
          <a:blip r:embed="rId2"/>
          <a:stretch>
            <a:fillRect/>
          </a:stretch>
        </p:blipFill>
        <p:spPr>
          <a:xfrm>
            <a:off x="7210867" y="3513666"/>
            <a:ext cx="4422332" cy="2868819"/>
          </a:xfrm>
          <a:prstGeom prst="rect">
            <a:avLst/>
          </a:prstGeom>
          <a:ln>
            <a:noFill/>
          </a:ln>
          <a:effectLst>
            <a:outerShdw blurRad="292100" dist="139700" dir="2700000" algn="tl" rotWithShape="0">
              <a:srgbClr val="333333">
                <a:alpha val="65000"/>
              </a:srgbClr>
            </a:outerShdw>
          </a:effectLst>
        </p:spPr>
      </p:pic>
      <p:sp>
        <p:nvSpPr>
          <p:cNvPr id="5" name="Title 1">
            <a:extLst>
              <a:ext uri="{FF2B5EF4-FFF2-40B4-BE49-F238E27FC236}">
                <a16:creationId xmlns:a16="http://schemas.microsoft.com/office/drawing/2014/main" id="{AA5F8CFE-E0A9-41C8-8568-4ADA879D2AA5}"/>
              </a:ext>
            </a:extLst>
          </p:cNvPr>
          <p:cNvSpPr txBox="1">
            <a:spLocks/>
          </p:cNvSpPr>
          <p:nvPr/>
        </p:nvSpPr>
        <p:spPr>
          <a:xfrm>
            <a:off x="-1" y="219809"/>
            <a:ext cx="12192001" cy="102869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1" i="0" kern="1200">
                <a:solidFill>
                  <a:schemeClr val="tx1"/>
                </a:solidFill>
                <a:latin typeface="Levenim MT" panose="02010502060101010101" pitchFamily="2" charset="-79"/>
                <a:ea typeface="+mj-ea"/>
                <a:cs typeface="+mj-cs"/>
              </a:defRPr>
            </a:lvl1pPr>
          </a:lstStyle>
          <a:p>
            <a:r>
              <a:rPr lang="en-US">
                <a:solidFill>
                  <a:srgbClr val="003869"/>
                </a:solidFill>
              </a:rPr>
              <a:t>Quality Improvement Process</a:t>
            </a:r>
            <a:endParaRPr lang="en-US" sz="2000" b="0">
              <a:solidFill>
                <a:schemeClr val="accent1"/>
              </a:solidFill>
            </a:endParaRPr>
          </a:p>
        </p:txBody>
      </p:sp>
      <p:pic>
        <p:nvPicPr>
          <p:cNvPr id="13" name="Picture 12">
            <a:extLst>
              <a:ext uri="{FF2B5EF4-FFF2-40B4-BE49-F238E27FC236}">
                <a16:creationId xmlns:a16="http://schemas.microsoft.com/office/drawing/2014/main" id="{8D48607C-DACF-9250-B2A7-D9CAE85E9BAE}"/>
              </a:ext>
            </a:extLst>
          </p:cNvPr>
          <p:cNvPicPr>
            <a:picLocks noChangeAspect="1"/>
          </p:cNvPicPr>
          <p:nvPr/>
        </p:nvPicPr>
        <p:blipFill>
          <a:blip r:embed="rId3"/>
          <a:stretch>
            <a:fillRect/>
          </a:stretch>
        </p:blipFill>
        <p:spPr>
          <a:xfrm>
            <a:off x="264031" y="1248508"/>
            <a:ext cx="5127861" cy="4660225"/>
          </a:xfrm>
          <a:prstGeom prst="rect">
            <a:avLst/>
          </a:prstGeom>
        </p:spPr>
      </p:pic>
      <p:sp>
        <p:nvSpPr>
          <p:cNvPr id="3" name="TextBox 2">
            <a:extLst>
              <a:ext uri="{FF2B5EF4-FFF2-40B4-BE49-F238E27FC236}">
                <a16:creationId xmlns:a16="http://schemas.microsoft.com/office/drawing/2014/main" id="{526FFED2-E6A5-F8B9-8232-F78620663FF1}"/>
              </a:ext>
            </a:extLst>
          </p:cNvPr>
          <p:cNvSpPr txBox="1"/>
          <p:nvPr/>
        </p:nvSpPr>
        <p:spPr>
          <a:xfrm>
            <a:off x="5655923" y="1126877"/>
            <a:ext cx="6272045" cy="2616101"/>
          </a:xfrm>
          <a:prstGeom prst="rect">
            <a:avLst/>
          </a:prstGeom>
          <a:noFill/>
        </p:spPr>
        <p:txBody>
          <a:bodyPr wrap="square" rtlCol="0">
            <a:spAutoFit/>
          </a:bodyPr>
          <a:lstStyle/>
          <a:p>
            <a:r>
              <a:rPr lang="en-US" sz="2000" b="1"/>
              <a:t>Handling Accuracy</a:t>
            </a:r>
          </a:p>
          <a:p>
            <a:pPr marL="285750" indent="-285750">
              <a:buFont typeface="Arial" panose="020B0604020202020204" pitchFamily="34" charset="0"/>
              <a:buChar char="•"/>
            </a:pPr>
            <a:r>
              <a:rPr lang="en-US" sz="1600"/>
              <a:t>Our Quality Improvement Process provides a method for you to let us know when we do not hit the mark.  Submit a “Service Issue” which opens a ticket for investigation and corrective actions by our leadership.</a:t>
            </a:r>
          </a:p>
          <a:p>
            <a:pPr marL="285750" indent="-285750">
              <a:buFont typeface="Arial" panose="020B0604020202020204" pitchFamily="34" charset="0"/>
              <a:buChar char="•"/>
            </a:pPr>
            <a:r>
              <a:rPr lang="en-US" sz="1600"/>
              <a:t>Our process performs recurring random sampling of tickets to score handling accuracy and surface trends which need attention.</a:t>
            </a:r>
          </a:p>
          <a:p>
            <a:pPr marL="285750" indent="-285750">
              <a:buFont typeface="Arial" panose="020B0604020202020204" pitchFamily="34" charset="0"/>
              <a:buChar char="•"/>
            </a:pPr>
            <a:r>
              <a:rPr lang="en-US" sz="1600"/>
              <a:t>We report on trends which drive continuous improvement in our Knowledge, Training, Quality and Performance Management processes. </a:t>
            </a:r>
          </a:p>
        </p:txBody>
      </p:sp>
    </p:spTree>
    <p:extLst>
      <p:ext uri="{BB962C8B-B14F-4D97-AF65-F5344CB8AC3E}">
        <p14:creationId xmlns:p14="http://schemas.microsoft.com/office/powerpoint/2010/main" val="24973617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6BD44951-E52E-471D-5A29-76CA54F8D4CD}"/>
              </a:ext>
            </a:extLst>
          </p:cNvPr>
          <p:cNvSpPr>
            <a:spLocks noGrp="1"/>
          </p:cNvSpPr>
          <p:nvPr>
            <p:ph type="title"/>
          </p:nvPr>
        </p:nvSpPr>
        <p:spPr>
          <a:xfrm>
            <a:off x="0" y="267836"/>
            <a:ext cx="12192001" cy="1015447"/>
          </a:xfrm>
        </p:spPr>
        <p:txBody>
          <a:bodyPr/>
          <a:lstStyle/>
          <a:p>
            <a:r>
              <a:rPr lang="en-US">
                <a:latin typeface="Levenim MT"/>
                <a:cs typeface="Levenim MT"/>
              </a:rPr>
              <a:t>CSAT Quality Process</a:t>
            </a:r>
            <a:endParaRPr lang="en-US"/>
          </a:p>
        </p:txBody>
      </p:sp>
      <p:pic>
        <p:nvPicPr>
          <p:cNvPr id="3" name="Picture 2">
            <a:extLst>
              <a:ext uri="{FF2B5EF4-FFF2-40B4-BE49-F238E27FC236}">
                <a16:creationId xmlns:a16="http://schemas.microsoft.com/office/drawing/2014/main" id="{9E8C0F77-A24F-FD1C-0E6B-36CD36FB2C03}"/>
              </a:ext>
            </a:extLst>
          </p:cNvPr>
          <p:cNvPicPr>
            <a:picLocks noChangeAspect="1"/>
          </p:cNvPicPr>
          <p:nvPr/>
        </p:nvPicPr>
        <p:blipFill>
          <a:blip r:embed="rId3"/>
          <a:stretch>
            <a:fillRect/>
          </a:stretch>
        </p:blipFill>
        <p:spPr>
          <a:xfrm>
            <a:off x="5405472" y="1283283"/>
            <a:ext cx="6548478" cy="3994984"/>
          </a:xfrm>
          <a:prstGeom prst="rect">
            <a:avLst/>
          </a:prstGeom>
        </p:spPr>
      </p:pic>
      <p:sp>
        <p:nvSpPr>
          <p:cNvPr id="5" name="TextBox 4">
            <a:extLst>
              <a:ext uri="{FF2B5EF4-FFF2-40B4-BE49-F238E27FC236}">
                <a16:creationId xmlns:a16="http://schemas.microsoft.com/office/drawing/2014/main" id="{7B9FA7EF-6E39-B25C-A23B-BCA23814F879}"/>
              </a:ext>
            </a:extLst>
          </p:cNvPr>
          <p:cNvSpPr txBox="1"/>
          <p:nvPr/>
        </p:nvSpPr>
        <p:spPr>
          <a:xfrm>
            <a:off x="439847" y="1283283"/>
            <a:ext cx="4727575" cy="4616648"/>
          </a:xfrm>
          <a:prstGeom prst="rect">
            <a:avLst/>
          </a:prstGeom>
          <a:noFill/>
        </p:spPr>
        <p:txBody>
          <a:bodyPr wrap="square" rtlCol="0">
            <a:spAutoFit/>
          </a:bodyPr>
          <a:lstStyle/>
          <a:p>
            <a:r>
              <a:rPr lang="en-US" sz="2400" b="1"/>
              <a:t>Driving Satisfaction</a:t>
            </a:r>
          </a:p>
          <a:p>
            <a:pPr marL="285750" indent="-285750">
              <a:buFont typeface="Arial" panose="020B0604020202020204" pitchFamily="34" charset="0"/>
              <a:buChar char="•"/>
            </a:pPr>
            <a:r>
              <a:rPr lang="en-US"/>
              <a:t>Each user interaction generates a brief survey offering customers the opportunity to provide feedback about their experience.</a:t>
            </a:r>
          </a:p>
          <a:p>
            <a:pPr marL="285750" indent="-285750">
              <a:buFont typeface="Arial" panose="020B0604020202020204" pitchFamily="34" charset="0"/>
              <a:buChar char="•"/>
            </a:pPr>
            <a:r>
              <a:rPr lang="en-US"/>
              <a:t>A low satisfaction score often represents a user without a fully resolved issue or a poor experience.</a:t>
            </a:r>
          </a:p>
          <a:p>
            <a:pPr marL="285750" indent="-285750">
              <a:buFont typeface="Arial" panose="020B0604020202020204" pitchFamily="34" charset="0"/>
              <a:buChar char="•"/>
            </a:pPr>
            <a:r>
              <a:rPr lang="en-US"/>
              <a:t>Our managers reach out to users with low scores to ensure that their issues are completely resolved and to find out what we can do differently in the future.</a:t>
            </a:r>
          </a:p>
          <a:p>
            <a:pPr marL="285750" indent="-285750">
              <a:buFont typeface="Arial" panose="020B0604020202020204" pitchFamily="34" charset="0"/>
              <a:buChar char="•"/>
            </a:pPr>
            <a:r>
              <a:rPr lang="en-US"/>
              <a:t>This feedback is used to drive improvements in our Knowledge, Training, Quality and Performance Management processes.</a:t>
            </a:r>
          </a:p>
          <a:p>
            <a:pPr marL="285750" indent="-285750">
              <a:buFont typeface="Arial" panose="020B0604020202020204" pitchFamily="34" charset="0"/>
              <a:buChar char="•"/>
            </a:pPr>
            <a:r>
              <a:rPr lang="en-US"/>
              <a:t>CSAT trends are reviewed with our customers at Monthly Management Reviews.</a:t>
            </a:r>
          </a:p>
        </p:txBody>
      </p:sp>
    </p:spTree>
    <p:extLst>
      <p:ext uri="{BB962C8B-B14F-4D97-AF65-F5344CB8AC3E}">
        <p14:creationId xmlns:p14="http://schemas.microsoft.com/office/powerpoint/2010/main" val="3491262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9DC42-4AC3-1346-9551-F47FE1BD959B}"/>
              </a:ext>
            </a:extLst>
          </p:cNvPr>
          <p:cNvSpPr>
            <a:spLocks noGrp="1"/>
          </p:cNvSpPr>
          <p:nvPr>
            <p:ph type="ctrTitle"/>
          </p:nvPr>
        </p:nvSpPr>
        <p:spPr>
          <a:xfrm>
            <a:off x="0" y="502511"/>
            <a:ext cx="12192000" cy="1097689"/>
          </a:xfrm>
        </p:spPr>
        <p:txBody>
          <a:bodyPr/>
          <a:lstStyle/>
          <a:p>
            <a:r>
              <a:rPr lang="en-US"/>
              <a:t>Outline</a:t>
            </a:r>
          </a:p>
        </p:txBody>
      </p:sp>
      <p:sp>
        <p:nvSpPr>
          <p:cNvPr id="4" name="Slide Number Placeholder 5">
            <a:extLst>
              <a:ext uri="{FF2B5EF4-FFF2-40B4-BE49-F238E27FC236}">
                <a16:creationId xmlns:a16="http://schemas.microsoft.com/office/drawing/2014/main" id="{12D496ED-00EA-3845-9029-BF5567FB0D21}"/>
              </a:ext>
            </a:extLst>
          </p:cNvPr>
          <p:cNvSpPr>
            <a:spLocks noGrp="1"/>
          </p:cNvSpPr>
          <p:nvPr>
            <p:ph type="sldNum" sz="quarter" idx="12"/>
          </p:nvPr>
        </p:nvSpPr>
        <p:spPr>
          <a:xfrm>
            <a:off x="4724400" y="6356350"/>
            <a:ext cx="2743200" cy="365125"/>
          </a:xfrm>
        </p:spPr>
        <p:txBody>
          <a:bodyPr/>
          <a:lstStyle>
            <a:lvl1pPr algn="ctr">
              <a:defRPr>
                <a:solidFill>
                  <a:schemeClr val="bg1"/>
                </a:solidFill>
              </a:defRPr>
            </a:lvl1pPr>
          </a:lstStyle>
          <a:p>
            <a:fld id="{B347A0A1-CFC0-8340-99FA-166E833353B0}" type="slidenum">
              <a:rPr lang="en-US" smtClean="0"/>
              <a:pPr/>
              <a:t>2</a:t>
            </a:fld>
            <a:endParaRPr lang="en-US"/>
          </a:p>
        </p:txBody>
      </p:sp>
      <p:sp>
        <p:nvSpPr>
          <p:cNvPr id="5" name="Triangle 4">
            <a:extLst>
              <a:ext uri="{FF2B5EF4-FFF2-40B4-BE49-F238E27FC236}">
                <a16:creationId xmlns:a16="http://schemas.microsoft.com/office/drawing/2014/main" id="{ACAC4954-96D9-1141-B43A-F9ED7FBB2BD5}"/>
              </a:ext>
            </a:extLst>
          </p:cNvPr>
          <p:cNvSpPr/>
          <p:nvPr/>
        </p:nvSpPr>
        <p:spPr>
          <a:xfrm rot="5400000">
            <a:off x="2367175" y="2059198"/>
            <a:ext cx="627018" cy="392187"/>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Verdana" panose="020B0604030504040204" pitchFamily="34" charset="0"/>
            </a:endParaRPr>
          </a:p>
        </p:txBody>
      </p:sp>
      <p:sp>
        <p:nvSpPr>
          <p:cNvPr id="6" name="TextBox 5">
            <a:extLst>
              <a:ext uri="{FF2B5EF4-FFF2-40B4-BE49-F238E27FC236}">
                <a16:creationId xmlns:a16="http://schemas.microsoft.com/office/drawing/2014/main" id="{E24E5632-555F-354B-A904-F77D7B612402}"/>
              </a:ext>
            </a:extLst>
          </p:cNvPr>
          <p:cNvSpPr txBox="1"/>
          <p:nvPr/>
        </p:nvSpPr>
        <p:spPr>
          <a:xfrm>
            <a:off x="1809676" y="2024458"/>
            <a:ext cx="674914" cy="461665"/>
          </a:xfrm>
          <a:prstGeom prst="rect">
            <a:avLst/>
          </a:prstGeom>
          <a:noFill/>
        </p:spPr>
        <p:txBody>
          <a:bodyPr wrap="square" rtlCol="0">
            <a:spAutoFit/>
          </a:bodyPr>
          <a:lstStyle/>
          <a:p>
            <a:pPr algn="ctr"/>
            <a:r>
              <a:rPr lang="en-US" sz="2400" b="1">
                <a:solidFill>
                  <a:schemeClr val="bg1"/>
                </a:solidFill>
                <a:latin typeface="Levenim MT" panose="02010502060101010101" pitchFamily="2" charset="-79"/>
              </a:rPr>
              <a:t>01</a:t>
            </a:r>
          </a:p>
        </p:txBody>
      </p:sp>
      <p:sp>
        <p:nvSpPr>
          <p:cNvPr id="7" name="TextBox 6">
            <a:extLst>
              <a:ext uri="{FF2B5EF4-FFF2-40B4-BE49-F238E27FC236}">
                <a16:creationId xmlns:a16="http://schemas.microsoft.com/office/drawing/2014/main" id="{0B67D3BC-ACC7-2F42-B5FD-6756812BB146}"/>
              </a:ext>
            </a:extLst>
          </p:cNvPr>
          <p:cNvSpPr txBox="1"/>
          <p:nvPr/>
        </p:nvSpPr>
        <p:spPr>
          <a:xfrm>
            <a:off x="3015812" y="2024703"/>
            <a:ext cx="2743200" cy="461665"/>
          </a:xfrm>
          <a:prstGeom prst="rect">
            <a:avLst/>
          </a:prstGeom>
          <a:noFill/>
        </p:spPr>
        <p:txBody>
          <a:bodyPr wrap="square" rtlCol="0">
            <a:spAutoFit/>
          </a:bodyPr>
          <a:lstStyle/>
          <a:p>
            <a:r>
              <a:rPr lang="en-US" sz="2400" b="1">
                <a:solidFill>
                  <a:schemeClr val="bg1"/>
                </a:solidFill>
                <a:latin typeface="Levenim MT" panose="02010502060101010101" pitchFamily="2" charset="-79"/>
              </a:rPr>
              <a:t>Why EI</a:t>
            </a:r>
          </a:p>
        </p:txBody>
      </p:sp>
      <p:sp>
        <p:nvSpPr>
          <p:cNvPr id="8" name="Triangle 7">
            <a:extLst>
              <a:ext uri="{FF2B5EF4-FFF2-40B4-BE49-F238E27FC236}">
                <a16:creationId xmlns:a16="http://schemas.microsoft.com/office/drawing/2014/main" id="{631B21CA-2BF3-C04F-91EB-2C84F4100ABC}"/>
              </a:ext>
            </a:extLst>
          </p:cNvPr>
          <p:cNvSpPr/>
          <p:nvPr/>
        </p:nvSpPr>
        <p:spPr>
          <a:xfrm rot="5400000">
            <a:off x="2367175" y="2971532"/>
            <a:ext cx="627018" cy="392187"/>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Verdana" panose="020B0604030504040204" pitchFamily="34" charset="0"/>
            </a:endParaRPr>
          </a:p>
        </p:txBody>
      </p:sp>
      <p:sp>
        <p:nvSpPr>
          <p:cNvPr id="9" name="TextBox 8">
            <a:extLst>
              <a:ext uri="{FF2B5EF4-FFF2-40B4-BE49-F238E27FC236}">
                <a16:creationId xmlns:a16="http://schemas.microsoft.com/office/drawing/2014/main" id="{65173A62-E236-5345-805E-6F6402ECC572}"/>
              </a:ext>
            </a:extLst>
          </p:cNvPr>
          <p:cNvSpPr txBox="1"/>
          <p:nvPr/>
        </p:nvSpPr>
        <p:spPr>
          <a:xfrm>
            <a:off x="1809676" y="2936792"/>
            <a:ext cx="674914" cy="461665"/>
          </a:xfrm>
          <a:prstGeom prst="rect">
            <a:avLst/>
          </a:prstGeom>
          <a:noFill/>
        </p:spPr>
        <p:txBody>
          <a:bodyPr wrap="square" rtlCol="0">
            <a:spAutoFit/>
          </a:bodyPr>
          <a:lstStyle/>
          <a:p>
            <a:pPr algn="ctr"/>
            <a:r>
              <a:rPr lang="en-US" sz="2400" b="1">
                <a:solidFill>
                  <a:schemeClr val="bg1"/>
                </a:solidFill>
                <a:latin typeface="Levenim MT" panose="02010502060101010101" pitchFamily="2" charset="-79"/>
              </a:rPr>
              <a:t>02</a:t>
            </a:r>
          </a:p>
        </p:txBody>
      </p:sp>
      <p:sp>
        <p:nvSpPr>
          <p:cNvPr id="10" name="TextBox 9">
            <a:extLst>
              <a:ext uri="{FF2B5EF4-FFF2-40B4-BE49-F238E27FC236}">
                <a16:creationId xmlns:a16="http://schemas.microsoft.com/office/drawing/2014/main" id="{B1151E40-993E-454E-A8D2-E128D934DF64}"/>
              </a:ext>
            </a:extLst>
          </p:cNvPr>
          <p:cNvSpPr txBox="1"/>
          <p:nvPr/>
        </p:nvSpPr>
        <p:spPr>
          <a:xfrm>
            <a:off x="3015811" y="3967349"/>
            <a:ext cx="5725066" cy="461665"/>
          </a:xfrm>
          <a:prstGeom prst="rect">
            <a:avLst/>
          </a:prstGeom>
          <a:noFill/>
        </p:spPr>
        <p:txBody>
          <a:bodyPr wrap="square" rtlCol="0">
            <a:spAutoFit/>
          </a:bodyPr>
          <a:lstStyle/>
          <a:p>
            <a:r>
              <a:rPr lang="en-US" sz="2400" b="1">
                <a:solidFill>
                  <a:schemeClr val="bg1"/>
                </a:solidFill>
                <a:latin typeface="Levenim MT" panose="02010502060101010101" pitchFamily="2" charset="-79"/>
              </a:rPr>
              <a:t>Continuous Improvement Framework</a:t>
            </a:r>
          </a:p>
        </p:txBody>
      </p:sp>
      <p:sp>
        <p:nvSpPr>
          <p:cNvPr id="11" name="Triangle 10">
            <a:extLst>
              <a:ext uri="{FF2B5EF4-FFF2-40B4-BE49-F238E27FC236}">
                <a16:creationId xmlns:a16="http://schemas.microsoft.com/office/drawing/2014/main" id="{5299A72F-B15B-084C-92D9-4ABE063CBB21}"/>
              </a:ext>
            </a:extLst>
          </p:cNvPr>
          <p:cNvSpPr/>
          <p:nvPr/>
        </p:nvSpPr>
        <p:spPr>
          <a:xfrm rot="5400000">
            <a:off x="2367175" y="3966299"/>
            <a:ext cx="627018" cy="392187"/>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Verdana" panose="020B0604030504040204" pitchFamily="34" charset="0"/>
            </a:endParaRPr>
          </a:p>
        </p:txBody>
      </p:sp>
      <p:sp>
        <p:nvSpPr>
          <p:cNvPr id="12" name="TextBox 11">
            <a:extLst>
              <a:ext uri="{FF2B5EF4-FFF2-40B4-BE49-F238E27FC236}">
                <a16:creationId xmlns:a16="http://schemas.microsoft.com/office/drawing/2014/main" id="{0AC7B0C3-8782-314F-AB9F-0DDF14354BDF}"/>
              </a:ext>
            </a:extLst>
          </p:cNvPr>
          <p:cNvSpPr txBox="1"/>
          <p:nvPr/>
        </p:nvSpPr>
        <p:spPr>
          <a:xfrm>
            <a:off x="1809676" y="3931559"/>
            <a:ext cx="600891" cy="461665"/>
          </a:xfrm>
          <a:prstGeom prst="rect">
            <a:avLst/>
          </a:prstGeom>
          <a:noFill/>
        </p:spPr>
        <p:txBody>
          <a:bodyPr wrap="square" rtlCol="0">
            <a:spAutoFit/>
          </a:bodyPr>
          <a:lstStyle/>
          <a:p>
            <a:pPr algn="ctr"/>
            <a:r>
              <a:rPr lang="en-US" sz="2400" b="1">
                <a:solidFill>
                  <a:schemeClr val="bg1"/>
                </a:solidFill>
                <a:latin typeface="Levenim MT" panose="02010502060101010101" pitchFamily="2" charset="-79"/>
              </a:rPr>
              <a:t>03</a:t>
            </a:r>
          </a:p>
        </p:txBody>
      </p:sp>
      <p:sp>
        <p:nvSpPr>
          <p:cNvPr id="13" name="TextBox 12">
            <a:extLst>
              <a:ext uri="{FF2B5EF4-FFF2-40B4-BE49-F238E27FC236}">
                <a16:creationId xmlns:a16="http://schemas.microsoft.com/office/drawing/2014/main" id="{2BC6998A-72A0-0746-A60D-1EB4519AA4E2}"/>
              </a:ext>
            </a:extLst>
          </p:cNvPr>
          <p:cNvSpPr txBox="1"/>
          <p:nvPr/>
        </p:nvSpPr>
        <p:spPr>
          <a:xfrm>
            <a:off x="3015811" y="2990726"/>
            <a:ext cx="5977403" cy="461665"/>
          </a:xfrm>
          <a:prstGeom prst="rect">
            <a:avLst/>
          </a:prstGeom>
          <a:noFill/>
        </p:spPr>
        <p:txBody>
          <a:bodyPr wrap="square" rtlCol="0">
            <a:spAutoFit/>
          </a:bodyPr>
          <a:lstStyle/>
          <a:p>
            <a:r>
              <a:rPr lang="en-US" sz="2400" b="1">
                <a:solidFill>
                  <a:schemeClr val="bg1"/>
                </a:solidFill>
                <a:latin typeface="Levenim MT" panose="02010502060101010101" pitchFamily="2" charset="-79"/>
              </a:rPr>
              <a:t>ITSM Transformation &amp; Maturity</a:t>
            </a:r>
          </a:p>
        </p:txBody>
      </p:sp>
      <p:sp>
        <p:nvSpPr>
          <p:cNvPr id="14" name="Triangle 13">
            <a:extLst>
              <a:ext uri="{FF2B5EF4-FFF2-40B4-BE49-F238E27FC236}">
                <a16:creationId xmlns:a16="http://schemas.microsoft.com/office/drawing/2014/main" id="{06DF1340-201B-2044-BB63-4EAE7E29266E}"/>
              </a:ext>
            </a:extLst>
          </p:cNvPr>
          <p:cNvSpPr/>
          <p:nvPr/>
        </p:nvSpPr>
        <p:spPr>
          <a:xfrm rot="5400000">
            <a:off x="2367175" y="4877657"/>
            <a:ext cx="627018" cy="392187"/>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Verdana" panose="020B0604030504040204" pitchFamily="34" charset="0"/>
            </a:endParaRPr>
          </a:p>
        </p:txBody>
      </p:sp>
      <p:sp>
        <p:nvSpPr>
          <p:cNvPr id="15" name="TextBox 14">
            <a:extLst>
              <a:ext uri="{FF2B5EF4-FFF2-40B4-BE49-F238E27FC236}">
                <a16:creationId xmlns:a16="http://schemas.microsoft.com/office/drawing/2014/main" id="{EFCFC2C0-EDA1-3B4C-9CC4-9B5DCC874142}"/>
              </a:ext>
            </a:extLst>
          </p:cNvPr>
          <p:cNvSpPr txBox="1"/>
          <p:nvPr/>
        </p:nvSpPr>
        <p:spPr>
          <a:xfrm>
            <a:off x="1809676" y="4842917"/>
            <a:ext cx="600891" cy="461665"/>
          </a:xfrm>
          <a:prstGeom prst="rect">
            <a:avLst/>
          </a:prstGeom>
          <a:noFill/>
        </p:spPr>
        <p:txBody>
          <a:bodyPr wrap="square" rtlCol="0">
            <a:spAutoFit/>
          </a:bodyPr>
          <a:lstStyle/>
          <a:p>
            <a:pPr algn="ctr"/>
            <a:r>
              <a:rPr lang="en-US" sz="2400" b="1">
                <a:solidFill>
                  <a:schemeClr val="bg1"/>
                </a:solidFill>
                <a:latin typeface="Levenim MT" panose="02010502060101010101" pitchFamily="2" charset="-79"/>
              </a:rPr>
              <a:t>04</a:t>
            </a:r>
          </a:p>
        </p:txBody>
      </p:sp>
      <p:sp>
        <p:nvSpPr>
          <p:cNvPr id="16" name="TextBox 15">
            <a:extLst>
              <a:ext uri="{FF2B5EF4-FFF2-40B4-BE49-F238E27FC236}">
                <a16:creationId xmlns:a16="http://schemas.microsoft.com/office/drawing/2014/main" id="{D5AA29CE-F8DC-194C-83E7-9BC8DD1927BC}"/>
              </a:ext>
            </a:extLst>
          </p:cNvPr>
          <p:cNvSpPr txBox="1"/>
          <p:nvPr/>
        </p:nvSpPr>
        <p:spPr>
          <a:xfrm>
            <a:off x="3015811" y="4843162"/>
            <a:ext cx="5725065" cy="461665"/>
          </a:xfrm>
          <a:prstGeom prst="rect">
            <a:avLst/>
          </a:prstGeom>
          <a:noFill/>
        </p:spPr>
        <p:txBody>
          <a:bodyPr wrap="square" rtlCol="0">
            <a:spAutoFit/>
          </a:bodyPr>
          <a:lstStyle/>
          <a:p>
            <a:r>
              <a:rPr lang="en-US" sz="2400" b="1">
                <a:solidFill>
                  <a:schemeClr val="bg1"/>
                </a:solidFill>
                <a:latin typeface="Levenim MT" panose="02010502060101010101" pitchFamily="2" charset="-79"/>
              </a:rPr>
              <a:t>EI Service Towers Overview</a:t>
            </a:r>
          </a:p>
        </p:txBody>
      </p:sp>
    </p:spTree>
    <p:extLst>
      <p:ext uri="{BB962C8B-B14F-4D97-AF65-F5344CB8AC3E}">
        <p14:creationId xmlns:p14="http://schemas.microsoft.com/office/powerpoint/2010/main" val="34034835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BD3028B-1ADC-D34A-8572-12D96A0DEE02}"/>
              </a:ext>
            </a:extLst>
          </p:cNvPr>
          <p:cNvSpPr txBox="1">
            <a:spLocks/>
          </p:cNvSpPr>
          <p:nvPr/>
        </p:nvSpPr>
        <p:spPr>
          <a:xfrm>
            <a:off x="664316" y="2403061"/>
            <a:ext cx="5853914"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9229" indent="-342900">
              <a:lnSpc>
                <a:spcPct val="100000"/>
              </a:lnSpc>
              <a:spcBef>
                <a:spcPts val="700"/>
              </a:spcBef>
              <a:buSzPct val="100000"/>
              <a:defRPr/>
            </a:pPr>
            <a:endParaRPr lang="en-US" sz="2400" kern="0">
              <a:solidFill>
                <a:srgbClr val="929496"/>
              </a:solidFill>
              <a:ea typeface="Verdana" panose="020B0604030504040204" pitchFamily="34" charset="0"/>
              <a:cs typeface="Verdana" panose="020B0604030504040204" pitchFamily="34" charset="0"/>
              <a:sym typeface="Century Gothic"/>
            </a:endParaRPr>
          </a:p>
        </p:txBody>
      </p:sp>
      <p:sp>
        <p:nvSpPr>
          <p:cNvPr id="5" name="Title 1">
            <a:extLst>
              <a:ext uri="{FF2B5EF4-FFF2-40B4-BE49-F238E27FC236}">
                <a16:creationId xmlns:a16="http://schemas.microsoft.com/office/drawing/2014/main" id="{AA5F8CFE-E0A9-41C8-8568-4ADA879D2AA5}"/>
              </a:ext>
            </a:extLst>
          </p:cNvPr>
          <p:cNvSpPr txBox="1">
            <a:spLocks/>
          </p:cNvSpPr>
          <p:nvPr/>
        </p:nvSpPr>
        <p:spPr>
          <a:xfrm>
            <a:off x="111315" y="7779"/>
            <a:ext cx="12192001" cy="102869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1" i="0" kern="1200">
                <a:solidFill>
                  <a:schemeClr val="tx1"/>
                </a:solidFill>
                <a:latin typeface="Levenim MT" panose="02010502060101010101" pitchFamily="2" charset="-79"/>
                <a:ea typeface="+mj-ea"/>
                <a:cs typeface="+mj-cs"/>
              </a:defRPr>
            </a:lvl1pPr>
          </a:lstStyle>
          <a:p>
            <a:r>
              <a:rPr lang="en-US">
                <a:solidFill>
                  <a:srgbClr val="003869"/>
                </a:solidFill>
              </a:rPr>
              <a:t>Performance Scorecards</a:t>
            </a:r>
            <a:endParaRPr lang="en-US" sz="2000" b="0">
              <a:solidFill>
                <a:schemeClr val="accent1"/>
              </a:solidFill>
            </a:endParaRPr>
          </a:p>
        </p:txBody>
      </p:sp>
      <p:sp>
        <p:nvSpPr>
          <p:cNvPr id="10" name="TextBox 9">
            <a:extLst>
              <a:ext uri="{FF2B5EF4-FFF2-40B4-BE49-F238E27FC236}">
                <a16:creationId xmlns:a16="http://schemas.microsoft.com/office/drawing/2014/main" id="{A770E914-EB16-343A-36FC-D98E9494A311}"/>
              </a:ext>
            </a:extLst>
          </p:cNvPr>
          <p:cNvSpPr txBox="1"/>
          <p:nvPr/>
        </p:nvSpPr>
        <p:spPr>
          <a:xfrm>
            <a:off x="2616359" y="633295"/>
            <a:ext cx="7361387" cy="369332"/>
          </a:xfrm>
          <a:prstGeom prst="rect">
            <a:avLst/>
          </a:prstGeom>
          <a:noFill/>
        </p:spPr>
        <p:txBody>
          <a:bodyPr wrap="square" rtlCol="0">
            <a:spAutoFit/>
          </a:bodyPr>
          <a:lstStyle/>
          <a:p>
            <a:r>
              <a:rPr lang="en-US"/>
              <a:t>Continuous Improvement: Call, Chat, and Ticket Quality Review Scoring</a:t>
            </a:r>
          </a:p>
        </p:txBody>
      </p:sp>
      <p:sp>
        <p:nvSpPr>
          <p:cNvPr id="3" name="TextBox 2">
            <a:extLst>
              <a:ext uri="{FF2B5EF4-FFF2-40B4-BE49-F238E27FC236}">
                <a16:creationId xmlns:a16="http://schemas.microsoft.com/office/drawing/2014/main" id="{F1F7B79F-FBBD-5683-91FD-79C3B2B38336}"/>
              </a:ext>
            </a:extLst>
          </p:cNvPr>
          <p:cNvSpPr txBox="1"/>
          <p:nvPr/>
        </p:nvSpPr>
        <p:spPr>
          <a:xfrm>
            <a:off x="309006" y="1241894"/>
            <a:ext cx="5786994" cy="1862113"/>
          </a:xfrm>
          <a:prstGeom prst="rect">
            <a:avLst/>
          </a:prstGeom>
          <a:noFill/>
        </p:spPr>
        <p:txBody>
          <a:bodyPr wrap="square" rtlCol="0">
            <a:spAutoFit/>
          </a:bodyPr>
          <a:lstStyle/>
          <a:p>
            <a:pPr marR="0" lvl="0">
              <a:lnSpc>
                <a:spcPct val="107000"/>
              </a:lnSpc>
              <a:spcBef>
                <a:spcPts val="0"/>
              </a:spcBef>
              <a:spcAft>
                <a:spcPts val="0"/>
              </a:spcAft>
            </a:pPr>
            <a:r>
              <a:rPr lang="en-US" sz="1200">
                <a:effectLst/>
                <a:latin typeface="Calibri Light" panose="020F0302020204030204" pitchFamily="34" charset="0"/>
                <a:ea typeface="MS Mincho" panose="02020609040205080304" pitchFamily="49" charset="-128"/>
                <a:cs typeface="Arial" panose="020B0604020202020204" pitchFamily="34" charset="0"/>
              </a:rPr>
              <a:t>Management disciplines ensure our continuing focus on quality by performing quality reviews and scoring against standard criteria for Calls, Chats and Tickets</a:t>
            </a:r>
            <a:r>
              <a:rPr lang="en-US" sz="1200">
                <a:latin typeface="Calibri Light" panose="020F0302020204030204" pitchFamily="34" charset="0"/>
                <a:ea typeface="MS Mincho" panose="02020609040205080304" pitchFamily="49" charset="-128"/>
                <a:cs typeface="Arial" panose="020B0604020202020204" pitchFamily="34" charset="0"/>
              </a:rPr>
              <a:t>.  </a:t>
            </a:r>
          </a:p>
          <a:p>
            <a:pPr marR="0" lvl="0">
              <a:lnSpc>
                <a:spcPct val="107000"/>
              </a:lnSpc>
              <a:spcBef>
                <a:spcPts val="0"/>
              </a:spcBef>
              <a:spcAft>
                <a:spcPts val="0"/>
              </a:spcAft>
            </a:pPr>
            <a:endParaRPr lang="en-US" sz="1200">
              <a:effectLst/>
              <a:latin typeface="Calibri Light" panose="020F0302020204030204" pitchFamily="34" charset="0"/>
              <a:ea typeface="MS Mincho" panose="02020609040205080304" pitchFamily="49" charset="-128"/>
              <a:cs typeface="Arial" panose="020B0604020202020204" pitchFamily="34" charset="0"/>
            </a:endParaRPr>
          </a:p>
          <a:p>
            <a:pPr marR="0" lvl="0">
              <a:lnSpc>
                <a:spcPct val="107000"/>
              </a:lnSpc>
              <a:spcBef>
                <a:spcPts val="0"/>
              </a:spcBef>
              <a:spcAft>
                <a:spcPts val="0"/>
              </a:spcAft>
            </a:pPr>
            <a:r>
              <a:rPr lang="en-US" sz="1200">
                <a:latin typeface="Calibri Light" panose="020F0302020204030204" pitchFamily="34" charset="0"/>
                <a:ea typeface="MS Mincho" panose="02020609040205080304" pitchFamily="49" charset="-128"/>
                <a:cs typeface="Arial" panose="020B0604020202020204" pitchFamily="34" charset="0"/>
              </a:rPr>
              <a:t>We measure against defined quality standards and score each call, chat or ticket against these standards. </a:t>
            </a:r>
          </a:p>
          <a:p>
            <a:pPr marR="0" lvl="0">
              <a:lnSpc>
                <a:spcPct val="107000"/>
              </a:lnSpc>
              <a:spcBef>
                <a:spcPts val="0"/>
              </a:spcBef>
              <a:spcAft>
                <a:spcPts val="0"/>
              </a:spcAft>
            </a:pPr>
            <a:endParaRPr lang="en-US" sz="1200">
              <a:effectLst/>
              <a:latin typeface="Calibri Light" panose="020F0302020204030204" pitchFamily="34" charset="0"/>
              <a:ea typeface="MS Mincho" panose="02020609040205080304" pitchFamily="49" charset="-128"/>
              <a:cs typeface="Arial" panose="020B0604020202020204" pitchFamily="34" charset="0"/>
            </a:endParaRPr>
          </a:p>
          <a:p>
            <a:pPr marR="0" lvl="0">
              <a:lnSpc>
                <a:spcPct val="107000"/>
              </a:lnSpc>
              <a:spcBef>
                <a:spcPts val="0"/>
              </a:spcBef>
              <a:spcAft>
                <a:spcPts val="0"/>
              </a:spcAft>
            </a:pPr>
            <a:r>
              <a:rPr lang="en-US" sz="1200">
                <a:effectLst/>
                <a:latin typeface="Calibri Light" panose="020F0302020204030204" pitchFamily="34" charset="0"/>
                <a:ea typeface="MS Mincho" panose="02020609040205080304" pitchFamily="49" charset="-128"/>
                <a:cs typeface="Arial" panose="020B0604020202020204" pitchFamily="34" charset="0"/>
              </a:rPr>
              <a:t>We use </a:t>
            </a:r>
            <a:r>
              <a:rPr lang="en-US" sz="1200">
                <a:latin typeface="Calibri Light" panose="020F0302020204030204" pitchFamily="34" charset="0"/>
                <a:ea typeface="MS Mincho" panose="02020609040205080304" pitchFamily="49" charset="-128"/>
                <a:cs typeface="Arial" panose="020B0604020202020204" pitchFamily="34" charset="0"/>
              </a:rPr>
              <a:t>Productivity </a:t>
            </a:r>
            <a:r>
              <a:rPr lang="en-US" sz="1200">
                <a:effectLst/>
                <a:latin typeface="Calibri Light" panose="020F0302020204030204" pitchFamily="34" charset="0"/>
                <a:ea typeface="MS Mincho" panose="02020609040205080304" pitchFamily="49" charset="-128"/>
                <a:cs typeface="Arial" panose="020B0604020202020204" pitchFamily="34" charset="0"/>
              </a:rPr>
              <a:t>Performance Scorecards at a granular level identify performance by agent, with results used in coaching &amp; feedback sessions and for incremental bonus compensation.</a:t>
            </a:r>
          </a:p>
        </p:txBody>
      </p:sp>
      <p:pic>
        <p:nvPicPr>
          <p:cNvPr id="12" name="Picture 11">
            <a:extLst>
              <a:ext uri="{FF2B5EF4-FFF2-40B4-BE49-F238E27FC236}">
                <a16:creationId xmlns:a16="http://schemas.microsoft.com/office/drawing/2014/main" id="{52D1D2A8-8D2B-B2B3-7CAD-6406F82E868A}"/>
              </a:ext>
            </a:extLst>
          </p:cNvPr>
          <p:cNvPicPr>
            <a:picLocks noChangeAspect="1"/>
          </p:cNvPicPr>
          <p:nvPr/>
        </p:nvPicPr>
        <p:blipFill rotWithShape="1">
          <a:blip r:embed="rId3"/>
          <a:srcRect t="7032"/>
          <a:stretch/>
        </p:blipFill>
        <p:spPr>
          <a:xfrm>
            <a:off x="6297053" y="1264119"/>
            <a:ext cx="4413354" cy="2589115"/>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3B033702-2DCB-E193-2C84-D2D3D18A37E8}"/>
              </a:ext>
            </a:extLst>
          </p:cNvPr>
          <p:cNvPicPr>
            <a:picLocks noChangeAspect="1"/>
          </p:cNvPicPr>
          <p:nvPr/>
        </p:nvPicPr>
        <p:blipFill>
          <a:blip r:embed="rId4"/>
          <a:stretch>
            <a:fillRect/>
          </a:stretch>
        </p:blipFill>
        <p:spPr>
          <a:xfrm>
            <a:off x="8261405" y="3168357"/>
            <a:ext cx="3744883" cy="3256660"/>
          </a:xfrm>
          <a:prstGeom prst="rect">
            <a:avLst/>
          </a:prstGeom>
          <a:ln>
            <a:noFill/>
          </a:ln>
          <a:effectLst>
            <a:outerShdw blurRad="292100" dist="139700" dir="2700000" algn="tl" rotWithShape="0">
              <a:srgbClr val="333333">
                <a:alpha val="65000"/>
              </a:srgbClr>
            </a:outerShdw>
          </a:effectLst>
        </p:spPr>
      </p:pic>
      <p:sp>
        <p:nvSpPr>
          <p:cNvPr id="13" name="TextBox 12">
            <a:extLst>
              <a:ext uri="{FF2B5EF4-FFF2-40B4-BE49-F238E27FC236}">
                <a16:creationId xmlns:a16="http://schemas.microsoft.com/office/drawing/2014/main" id="{95762B49-C16F-AD2F-408F-094C16B3996A}"/>
              </a:ext>
            </a:extLst>
          </p:cNvPr>
          <p:cNvSpPr txBox="1"/>
          <p:nvPr/>
        </p:nvSpPr>
        <p:spPr>
          <a:xfrm>
            <a:off x="8551766" y="1015775"/>
            <a:ext cx="2158642" cy="276999"/>
          </a:xfrm>
          <a:prstGeom prst="rect">
            <a:avLst/>
          </a:prstGeom>
          <a:solidFill>
            <a:schemeClr val="bg1"/>
          </a:solidFill>
          <a:ln>
            <a:solidFill>
              <a:schemeClr val="accent5">
                <a:lumMod val="10000"/>
              </a:schemeClr>
            </a:solidFill>
          </a:ln>
          <a:effectLst>
            <a:outerShdw blurRad="50800" dist="38100" dir="2700000" algn="tl" rotWithShape="0">
              <a:prstClr val="black">
                <a:alpha val="40000"/>
              </a:prstClr>
            </a:outerShdw>
          </a:effectLst>
        </p:spPr>
        <p:txBody>
          <a:bodyPr wrap="square" rtlCol="0">
            <a:spAutoFit/>
          </a:bodyPr>
          <a:lstStyle/>
          <a:p>
            <a:pPr algn="ctr"/>
            <a:r>
              <a:rPr lang="en-US" sz="1200"/>
              <a:t>Ticket Quality Scoring</a:t>
            </a:r>
          </a:p>
        </p:txBody>
      </p:sp>
      <p:sp>
        <p:nvSpPr>
          <p:cNvPr id="14" name="TextBox 13">
            <a:extLst>
              <a:ext uri="{FF2B5EF4-FFF2-40B4-BE49-F238E27FC236}">
                <a16:creationId xmlns:a16="http://schemas.microsoft.com/office/drawing/2014/main" id="{418650B5-CC62-4CC2-6699-6E89A1F243A2}"/>
              </a:ext>
            </a:extLst>
          </p:cNvPr>
          <p:cNvSpPr txBox="1"/>
          <p:nvPr/>
        </p:nvSpPr>
        <p:spPr>
          <a:xfrm>
            <a:off x="9793820" y="2996640"/>
            <a:ext cx="2202511" cy="276999"/>
          </a:xfrm>
          <a:prstGeom prst="rect">
            <a:avLst/>
          </a:prstGeom>
          <a:solidFill>
            <a:schemeClr val="bg1"/>
          </a:solidFill>
          <a:ln>
            <a:solidFill>
              <a:schemeClr val="accent5">
                <a:lumMod val="10000"/>
              </a:schemeClr>
            </a:solidFill>
          </a:ln>
          <a:effectLst>
            <a:outerShdw blurRad="50800" dist="38100" dir="2700000" algn="tl" rotWithShape="0">
              <a:prstClr val="black">
                <a:alpha val="40000"/>
              </a:prstClr>
            </a:outerShdw>
          </a:effectLst>
        </p:spPr>
        <p:txBody>
          <a:bodyPr wrap="square" rtlCol="0">
            <a:spAutoFit/>
          </a:bodyPr>
          <a:lstStyle/>
          <a:p>
            <a:pPr algn="ctr"/>
            <a:r>
              <a:rPr lang="en-US" sz="1200"/>
              <a:t>Call Quality Scoring</a:t>
            </a:r>
          </a:p>
        </p:txBody>
      </p:sp>
      <p:sp>
        <p:nvSpPr>
          <p:cNvPr id="15" name="TextBox 14">
            <a:extLst>
              <a:ext uri="{FF2B5EF4-FFF2-40B4-BE49-F238E27FC236}">
                <a16:creationId xmlns:a16="http://schemas.microsoft.com/office/drawing/2014/main" id="{BFEC1963-DF8B-EB02-A0E2-96E9F1DEA380}"/>
              </a:ext>
            </a:extLst>
          </p:cNvPr>
          <p:cNvSpPr txBox="1"/>
          <p:nvPr/>
        </p:nvSpPr>
        <p:spPr>
          <a:xfrm>
            <a:off x="309006" y="3339158"/>
            <a:ext cx="2010861" cy="261610"/>
          </a:xfrm>
          <a:prstGeom prst="rect">
            <a:avLst/>
          </a:prstGeom>
          <a:solidFill>
            <a:schemeClr val="bg1"/>
          </a:solidFill>
          <a:ln>
            <a:solidFill>
              <a:schemeClr val="accent5">
                <a:lumMod val="10000"/>
              </a:schemeClr>
            </a:solidFill>
          </a:ln>
          <a:effectLst>
            <a:outerShdw blurRad="50800" dist="38100" dir="2700000" algn="tl" rotWithShape="0">
              <a:prstClr val="black">
                <a:alpha val="40000"/>
              </a:prstClr>
            </a:outerShdw>
          </a:effectLst>
        </p:spPr>
        <p:txBody>
          <a:bodyPr wrap="square" rtlCol="0">
            <a:spAutoFit/>
          </a:bodyPr>
          <a:lstStyle/>
          <a:p>
            <a:pPr algn="ctr"/>
            <a:r>
              <a:rPr lang="en-US" sz="1100"/>
              <a:t>Agent Performance Scorecard</a:t>
            </a:r>
          </a:p>
        </p:txBody>
      </p:sp>
      <p:grpSp>
        <p:nvGrpSpPr>
          <p:cNvPr id="22" name="Group 21">
            <a:extLst>
              <a:ext uri="{FF2B5EF4-FFF2-40B4-BE49-F238E27FC236}">
                <a16:creationId xmlns:a16="http://schemas.microsoft.com/office/drawing/2014/main" id="{B2486082-4DEF-3D8C-96AA-E65572BF79C5}"/>
              </a:ext>
            </a:extLst>
          </p:cNvPr>
          <p:cNvGrpSpPr/>
          <p:nvPr/>
        </p:nvGrpSpPr>
        <p:grpSpPr>
          <a:xfrm>
            <a:off x="1358970" y="3968393"/>
            <a:ext cx="5853914" cy="2502847"/>
            <a:chOff x="1358970" y="3968393"/>
            <a:chExt cx="5853914" cy="2502847"/>
          </a:xfrm>
        </p:grpSpPr>
        <p:pic>
          <p:nvPicPr>
            <p:cNvPr id="17" name="Picture 16">
              <a:extLst>
                <a:ext uri="{FF2B5EF4-FFF2-40B4-BE49-F238E27FC236}">
                  <a16:creationId xmlns:a16="http://schemas.microsoft.com/office/drawing/2014/main" id="{91E06234-7C72-3AF5-103B-27B32928FE79}"/>
                </a:ext>
              </a:extLst>
            </p:cNvPr>
            <p:cNvPicPr>
              <a:picLocks noChangeAspect="1"/>
            </p:cNvPicPr>
            <p:nvPr/>
          </p:nvPicPr>
          <p:blipFill>
            <a:blip r:embed="rId5"/>
            <a:stretch>
              <a:fillRect/>
            </a:stretch>
          </p:blipFill>
          <p:spPr>
            <a:xfrm>
              <a:off x="1358970" y="3968393"/>
              <a:ext cx="5853914" cy="2502847"/>
            </a:xfrm>
            <a:prstGeom prst="rect">
              <a:avLst/>
            </a:prstGeom>
            <a:ln>
              <a:noFill/>
            </a:ln>
            <a:effectLst>
              <a:outerShdw blurRad="292100" dist="139700" dir="2700000" algn="tl" rotWithShape="0">
                <a:srgbClr val="333333">
                  <a:alpha val="65000"/>
                </a:srgbClr>
              </a:outerShdw>
            </a:effectLst>
          </p:spPr>
        </p:pic>
        <p:sp>
          <p:nvSpPr>
            <p:cNvPr id="21" name="Rectangle 20">
              <a:extLst>
                <a:ext uri="{FF2B5EF4-FFF2-40B4-BE49-F238E27FC236}">
                  <a16:creationId xmlns:a16="http://schemas.microsoft.com/office/drawing/2014/main" id="{791CCF7B-B373-C02D-D220-20EBB23E0D5B}"/>
                </a:ext>
              </a:extLst>
            </p:cNvPr>
            <p:cNvSpPr/>
            <p:nvPr/>
          </p:nvSpPr>
          <p:spPr>
            <a:xfrm>
              <a:off x="1536492" y="6113010"/>
              <a:ext cx="449705" cy="197849"/>
            </a:xfrm>
            <a:prstGeom prst="rect">
              <a:avLst/>
            </a:prstGeom>
            <a:solidFill>
              <a:schemeClr val="bg1">
                <a:lumMod val="85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grpSp>
        <p:nvGrpSpPr>
          <p:cNvPr id="20" name="Group 19">
            <a:extLst>
              <a:ext uri="{FF2B5EF4-FFF2-40B4-BE49-F238E27FC236}">
                <a16:creationId xmlns:a16="http://schemas.microsoft.com/office/drawing/2014/main" id="{FD9403E4-2E06-B8DC-1E87-B9D7195D94FE}"/>
              </a:ext>
            </a:extLst>
          </p:cNvPr>
          <p:cNvGrpSpPr/>
          <p:nvPr/>
        </p:nvGrpSpPr>
        <p:grpSpPr>
          <a:xfrm>
            <a:off x="309006" y="3573215"/>
            <a:ext cx="5326035" cy="2533401"/>
            <a:chOff x="309006" y="3573215"/>
            <a:chExt cx="5326035" cy="2533401"/>
          </a:xfrm>
        </p:grpSpPr>
        <p:pic>
          <p:nvPicPr>
            <p:cNvPr id="16" name="Picture 15">
              <a:extLst>
                <a:ext uri="{FF2B5EF4-FFF2-40B4-BE49-F238E27FC236}">
                  <a16:creationId xmlns:a16="http://schemas.microsoft.com/office/drawing/2014/main" id="{90C78702-E6B2-1726-9373-60D9BACB5E2B}"/>
                </a:ext>
              </a:extLst>
            </p:cNvPr>
            <p:cNvPicPr>
              <a:picLocks noChangeAspect="1"/>
            </p:cNvPicPr>
            <p:nvPr/>
          </p:nvPicPr>
          <p:blipFill>
            <a:blip r:embed="rId6"/>
            <a:stretch>
              <a:fillRect/>
            </a:stretch>
          </p:blipFill>
          <p:spPr>
            <a:xfrm>
              <a:off x="309006" y="3573215"/>
              <a:ext cx="5326035" cy="2533401"/>
            </a:xfrm>
            <a:prstGeom prst="rect">
              <a:avLst/>
            </a:prstGeom>
            <a:ln>
              <a:noFill/>
            </a:ln>
            <a:effectLst>
              <a:outerShdw blurRad="292100" dist="139700" dir="2700000" algn="tl" rotWithShape="0">
                <a:srgbClr val="333333">
                  <a:alpha val="65000"/>
                </a:srgbClr>
              </a:outerShdw>
            </a:effectLst>
          </p:spPr>
        </p:pic>
        <p:sp>
          <p:nvSpPr>
            <p:cNvPr id="19" name="Rectangle 18">
              <a:extLst>
                <a:ext uri="{FF2B5EF4-FFF2-40B4-BE49-F238E27FC236}">
                  <a16:creationId xmlns:a16="http://schemas.microsoft.com/office/drawing/2014/main" id="{D5C1D58C-BF53-6BB9-C21F-F05F49EAB1DC}"/>
                </a:ext>
              </a:extLst>
            </p:cNvPr>
            <p:cNvSpPr/>
            <p:nvPr/>
          </p:nvSpPr>
          <p:spPr>
            <a:xfrm>
              <a:off x="509580" y="3968393"/>
              <a:ext cx="434799" cy="1930237"/>
            </a:xfrm>
            <a:prstGeom prst="rect">
              <a:avLst/>
            </a:prstGeom>
            <a:solidFill>
              <a:schemeClr val="bg1">
                <a:lumMod val="85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sp>
        <p:nvSpPr>
          <p:cNvPr id="18" name="Rounded Rectangle 17">
            <a:extLst>
              <a:ext uri="{FF2B5EF4-FFF2-40B4-BE49-F238E27FC236}">
                <a16:creationId xmlns:a16="http://schemas.microsoft.com/office/drawing/2014/main" id="{4C6F4D05-CAD1-16D4-2C1D-C8D9783B5278}"/>
              </a:ext>
            </a:extLst>
          </p:cNvPr>
          <p:cNvSpPr/>
          <p:nvPr/>
        </p:nvSpPr>
        <p:spPr>
          <a:xfrm>
            <a:off x="4978400" y="3457879"/>
            <a:ext cx="656641" cy="2677616"/>
          </a:xfrm>
          <a:prstGeom prst="roundRect">
            <a:avLst/>
          </a:prstGeom>
          <a:no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34694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BD3028B-1ADC-D34A-8572-12D96A0DEE02}"/>
              </a:ext>
            </a:extLst>
          </p:cNvPr>
          <p:cNvSpPr txBox="1">
            <a:spLocks/>
          </p:cNvSpPr>
          <p:nvPr/>
        </p:nvSpPr>
        <p:spPr>
          <a:xfrm>
            <a:off x="664316" y="2403061"/>
            <a:ext cx="5853914"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9229" indent="-342900">
              <a:lnSpc>
                <a:spcPct val="100000"/>
              </a:lnSpc>
              <a:spcBef>
                <a:spcPts val="700"/>
              </a:spcBef>
              <a:buSzPct val="100000"/>
              <a:defRPr/>
            </a:pPr>
            <a:endParaRPr lang="en-US" sz="2400" kern="0">
              <a:solidFill>
                <a:srgbClr val="929496"/>
              </a:solidFill>
              <a:ea typeface="Verdana" panose="020B0604030504040204" pitchFamily="34" charset="0"/>
              <a:cs typeface="Verdana" panose="020B0604030504040204" pitchFamily="34" charset="0"/>
              <a:sym typeface="Century Gothic"/>
            </a:endParaRPr>
          </a:p>
        </p:txBody>
      </p:sp>
      <p:sp>
        <p:nvSpPr>
          <p:cNvPr id="5" name="Title 1">
            <a:extLst>
              <a:ext uri="{FF2B5EF4-FFF2-40B4-BE49-F238E27FC236}">
                <a16:creationId xmlns:a16="http://schemas.microsoft.com/office/drawing/2014/main" id="{AA5F8CFE-E0A9-41C8-8568-4ADA879D2AA5}"/>
              </a:ext>
            </a:extLst>
          </p:cNvPr>
          <p:cNvSpPr txBox="1">
            <a:spLocks/>
          </p:cNvSpPr>
          <p:nvPr/>
        </p:nvSpPr>
        <p:spPr>
          <a:xfrm>
            <a:off x="0" y="53787"/>
            <a:ext cx="12192001" cy="78085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1" i="0" kern="1200">
                <a:solidFill>
                  <a:schemeClr val="tx1"/>
                </a:solidFill>
                <a:latin typeface="Levenim MT" panose="02010502060101010101" pitchFamily="2" charset="-79"/>
                <a:ea typeface="+mj-ea"/>
                <a:cs typeface="+mj-cs"/>
              </a:defRPr>
            </a:lvl1pPr>
          </a:lstStyle>
          <a:p>
            <a:r>
              <a:rPr lang="en-US">
                <a:solidFill>
                  <a:srgbClr val="003869"/>
                </a:solidFill>
              </a:rPr>
              <a:t>Escalation Analysis</a:t>
            </a:r>
            <a:endParaRPr lang="en-US" sz="2000" b="0">
              <a:solidFill>
                <a:schemeClr val="accent1"/>
              </a:solidFill>
            </a:endParaRPr>
          </a:p>
        </p:txBody>
      </p:sp>
      <p:graphicFrame>
        <p:nvGraphicFramePr>
          <p:cNvPr id="2" name="Diagram 1">
            <a:extLst>
              <a:ext uri="{FF2B5EF4-FFF2-40B4-BE49-F238E27FC236}">
                <a16:creationId xmlns:a16="http://schemas.microsoft.com/office/drawing/2014/main" id="{A4FCF1CC-FE05-5C2A-A232-8EAACA6BDDA3}"/>
              </a:ext>
            </a:extLst>
          </p:cNvPr>
          <p:cNvGraphicFramePr/>
          <p:nvPr/>
        </p:nvGraphicFramePr>
        <p:xfrm>
          <a:off x="6706365" y="797820"/>
          <a:ext cx="5153185"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 name="Group 2">
            <a:extLst>
              <a:ext uri="{FF2B5EF4-FFF2-40B4-BE49-F238E27FC236}">
                <a16:creationId xmlns:a16="http://schemas.microsoft.com/office/drawing/2014/main" id="{8D309D0E-7160-1EFA-6AAB-E68423F4CCFA}"/>
              </a:ext>
            </a:extLst>
          </p:cNvPr>
          <p:cNvGrpSpPr/>
          <p:nvPr/>
        </p:nvGrpSpPr>
        <p:grpSpPr>
          <a:xfrm>
            <a:off x="230151" y="2230719"/>
            <a:ext cx="5761603" cy="3240894"/>
            <a:chOff x="2386753" y="1105654"/>
            <a:chExt cx="6029660" cy="3359575"/>
          </a:xfrm>
        </p:grpSpPr>
        <p:pic>
          <p:nvPicPr>
            <p:cNvPr id="6" name="Picture 5">
              <a:extLst>
                <a:ext uri="{FF2B5EF4-FFF2-40B4-BE49-F238E27FC236}">
                  <a16:creationId xmlns:a16="http://schemas.microsoft.com/office/drawing/2014/main" id="{27D1F83D-03D0-4A8F-D1D3-7FF039131780}"/>
                </a:ext>
              </a:extLst>
            </p:cNvPr>
            <p:cNvPicPr>
              <a:picLocks noChangeAspect="1"/>
            </p:cNvPicPr>
            <p:nvPr/>
          </p:nvPicPr>
          <p:blipFill>
            <a:blip r:embed="rId8"/>
            <a:stretch>
              <a:fillRect/>
            </a:stretch>
          </p:blipFill>
          <p:spPr>
            <a:xfrm>
              <a:off x="2386753" y="1105654"/>
              <a:ext cx="6029660" cy="3359575"/>
            </a:xfrm>
            <a:prstGeom prst="rect">
              <a:avLst/>
            </a:prstGeom>
          </p:spPr>
        </p:pic>
        <p:sp>
          <p:nvSpPr>
            <p:cNvPr id="7" name="Oval 6">
              <a:extLst>
                <a:ext uri="{FF2B5EF4-FFF2-40B4-BE49-F238E27FC236}">
                  <a16:creationId xmlns:a16="http://schemas.microsoft.com/office/drawing/2014/main" id="{4AB5F61D-62AD-7771-BBD9-BFE4E812761E}"/>
                </a:ext>
              </a:extLst>
            </p:cNvPr>
            <p:cNvSpPr/>
            <p:nvPr/>
          </p:nvSpPr>
          <p:spPr>
            <a:xfrm>
              <a:off x="3720681" y="2929232"/>
              <a:ext cx="668593" cy="334224"/>
            </a:xfrm>
            <a:prstGeom prst="ellipse">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9FEBE3C-FE50-13F4-82AA-5F6949FF5C46}"/>
                </a:ext>
              </a:extLst>
            </p:cNvPr>
            <p:cNvSpPr/>
            <p:nvPr/>
          </p:nvSpPr>
          <p:spPr>
            <a:xfrm>
              <a:off x="4450862" y="3644834"/>
              <a:ext cx="668593" cy="334225"/>
            </a:xfrm>
            <a:prstGeom prst="ellipse">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9" name="Straight Arrow Connector 8">
            <a:extLst>
              <a:ext uri="{FF2B5EF4-FFF2-40B4-BE49-F238E27FC236}">
                <a16:creationId xmlns:a16="http://schemas.microsoft.com/office/drawing/2014/main" id="{2164E3E5-20A7-4369-B936-1605BC2EE174}"/>
              </a:ext>
            </a:extLst>
          </p:cNvPr>
          <p:cNvCxnSpPr>
            <a:cxnSpLocks/>
          </p:cNvCxnSpPr>
          <p:nvPr/>
        </p:nvCxnSpPr>
        <p:spPr>
          <a:xfrm flipV="1">
            <a:off x="645965" y="4303831"/>
            <a:ext cx="884759" cy="132114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9C02B62-FB52-5ED7-F0D4-E6BFBBAF164A}"/>
              </a:ext>
            </a:extLst>
          </p:cNvPr>
          <p:cNvCxnSpPr>
            <a:cxnSpLocks/>
          </p:cNvCxnSpPr>
          <p:nvPr/>
        </p:nvCxnSpPr>
        <p:spPr>
          <a:xfrm flipV="1">
            <a:off x="645965" y="4841408"/>
            <a:ext cx="1556532" cy="783563"/>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8F7C8232-9224-86D7-83FB-DF8B0D22A615}"/>
              </a:ext>
            </a:extLst>
          </p:cNvPr>
          <p:cNvPicPr>
            <a:picLocks noChangeAspect="1"/>
          </p:cNvPicPr>
          <p:nvPr/>
        </p:nvPicPr>
        <p:blipFill>
          <a:blip r:embed="rId9"/>
          <a:stretch>
            <a:fillRect/>
          </a:stretch>
        </p:blipFill>
        <p:spPr>
          <a:xfrm>
            <a:off x="2841367" y="1323703"/>
            <a:ext cx="4200107" cy="2205811"/>
          </a:xfrm>
          <a:prstGeom prst="rect">
            <a:avLst/>
          </a:prstGeom>
          <a:ln>
            <a:noFill/>
          </a:ln>
          <a:effectLst>
            <a:outerShdw blurRad="292100" dist="139700" dir="2700000" algn="tl" rotWithShape="0">
              <a:srgbClr val="333333">
                <a:alpha val="65000"/>
              </a:srgbClr>
            </a:outerShdw>
          </a:effectLst>
        </p:spPr>
      </p:pic>
      <p:sp>
        <p:nvSpPr>
          <p:cNvPr id="11" name="TextBox 10">
            <a:extLst>
              <a:ext uri="{FF2B5EF4-FFF2-40B4-BE49-F238E27FC236}">
                <a16:creationId xmlns:a16="http://schemas.microsoft.com/office/drawing/2014/main" id="{9AB4C469-00E1-D312-9E15-EF8375BC947E}"/>
              </a:ext>
            </a:extLst>
          </p:cNvPr>
          <p:cNvSpPr txBox="1"/>
          <p:nvPr/>
        </p:nvSpPr>
        <p:spPr>
          <a:xfrm>
            <a:off x="210223" y="5548342"/>
            <a:ext cx="3808166" cy="407035"/>
          </a:xfrm>
          <a:prstGeom prst="rect">
            <a:avLst/>
          </a:prstGeom>
          <a:noFill/>
        </p:spPr>
        <p:txBody>
          <a:bodyPr wrap="square">
            <a:spAutoFit/>
          </a:bodyPr>
          <a:lstStyle/>
          <a:p>
            <a:pPr>
              <a:lnSpc>
                <a:spcPct val="107000"/>
              </a:lnSpc>
            </a:pPr>
            <a:r>
              <a:rPr lang="en-US" sz="2000">
                <a:latin typeface="Calibri Light" panose="020F0302020204030204" pitchFamily="34" charset="0"/>
                <a:ea typeface="MS Mincho" panose="02020609040205080304" pitchFamily="49" charset="-128"/>
                <a:cs typeface="Arial" panose="020B0604020202020204" pitchFamily="34" charset="0"/>
              </a:rPr>
              <a:t>How do we reduce escalations?</a:t>
            </a:r>
            <a:endParaRPr lang="en-US" sz="2000">
              <a:effectLst/>
              <a:latin typeface="Calibri Light" panose="020F0302020204030204" pitchFamily="34" charset="0"/>
              <a:ea typeface="MS Mincho" panose="02020609040205080304" pitchFamily="49" charset="-128"/>
              <a:cs typeface="Arial" panose="020B0604020202020204" pitchFamily="34" charset="0"/>
            </a:endParaRPr>
          </a:p>
        </p:txBody>
      </p:sp>
      <p:sp>
        <p:nvSpPr>
          <p:cNvPr id="22" name="TextBox 21">
            <a:extLst>
              <a:ext uri="{FF2B5EF4-FFF2-40B4-BE49-F238E27FC236}">
                <a16:creationId xmlns:a16="http://schemas.microsoft.com/office/drawing/2014/main" id="{BD1D02AF-EA76-159F-CDA5-7F9436CB9EA1}"/>
              </a:ext>
            </a:extLst>
          </p:cNvPr>
          <p:cNvSpPr txBox="1"/>
          <p:nvPr/>
        </p:nvSpPr>
        <p:spPr>
          <a:xfrm>
            <a:off x="3860484" y="555526"/>
            <a:ext cx="5691761" cy="400110"/>
          </a:xfrm>
          <a:prstGeom prst="rect">
            <a:avLst/>
          </a:prstGeom>
          <a:noFill/>
        </p:spPr>
        <p:txBody>
          <a:bodyPr wrap="square">
            <a:spAutoFit/>
          </a:bodyPr>
          <a:lstStyle/>
          <a:p>
            <a:r>
              <a:rPr lang="en-US" sz="2000"/>
              <a:t>Trend analysis Drives Continuous Improvement</a:t>
            </a:r>
          </a:p>
        </p:txBody>
      </p:sp>
    </p:spTree>
    <p:extLst>
      <p:ext uri="{BB962C8B-B14F-4D97-AF65-F5344CB8AC3E}">
        <p14:creationId xmlns:p14="http://schemas.microsoft.com/office/powerpoint/2010/main" val="36757083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BD3028B-1ADC-D34A-8572-12D96A0DEE02}"/>
              </a:ext>
            </a:extLst>
          </p:cNvPr>
          <p:cNvSpPr txBox="1">
            <a:spLocks/>
          </p:cNvSpPr>
          <p:nvPr/>
        </p:nvSpPr>
        <p:spPr>
          <a:xfrm>
            <a:off x="106020" y="2795492"/>
            <a:ext cx="5853914"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9229" indent="-342900">
              <a:lnSpc>
                <a:spcPct val="100000"/>
              </a:lnSpc>
              <a:spcBef>
                <a:spcPts val="700"/>
              </a:spcBef>
              <a:buSzPct val="100000"/>
              <a:defRPr/>
            </a:pPr>
            <a:endParaRPr lang="en-US" sz="2400" kern="0">
              <a:solidFill>
                <a:srgbClr val="929496"/>
              </a:solidFill>
              <a:ea typeface="Verdana" panose="020B0604030504040204" pitchFamily="34" charset="0"/>
              <a:cs typeface="Verdana" panose="020B0604030504040204" pitchFamily="34" charset="0"/>
              <a:sym typeface="Century Gothic"/>
            </a:endParaRPr>
          </a:p>
        </p:txBody>
      </p:sp>
      <p:sp>
        <p:nvSpPr>
          <p:cNvPr id="5" name="Title 1">
            <a:extLst>
              <a:ext uri="{FF2B5EF4-FFF2-40B4-BE49-F238E27FC236}">
                <a16:creationId xmlns:a16="http://schemas.microsoft.com/office/drawing/2014/main" id="{AA5F8CFE-E0A9-41C8-8568-4ADA879D2AA5}"/>
              </a:ext>
            </a:extLst>
          </p:cNvPr>
          <p:cNvSpPr txBox="1">
            <a:spLocks/>
          </p:cNvSpPr>
          <p:nvPr/>
        </p:nvSpPr>
        <p:spPr>
          <a:xfrm>
            <a:off x="0" y="114233"/>
            <a:ext cx="12192001" cy="84589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1" i="0" kern="1200">
                <a:solidFill>
                  <a:schemeClr val="tx1"/>
                </a:solidFill>
                <a:latin typeface="Levenim MT" panose="02010502060101010101" pitchFamily="2" charset="-79"/>
                <a:ea typeface="+mj-ea"/>
                <a:cs typeface="+mj-cs"/>
              </a:defRPr>
            </a:lvl1pPr>
          </a:lstStyle>
          <a:p>
            <a:r>
              <a:rPr lang="en-US">
                <a:solidFill>
                  <a:srgbClr val="003869"/>
                </a:solidFill>
              </a:rPr>
              <a:t>Resolution Analysis</a:t>
            </a:r>
            <a:endParaRPr lang="en-US" sz="2000" b="0">
              <a:solidFill>
                <a:schemeClr val="accent1"/>
              </a:solidFill>
            </a:endParaRPr>
          </a:p>
        </p:txBody>
      </p:sp>
      <p:sp>
        <p:nvSpPr>
          <p:cNvPr id="3" name="TextBox 2">
            <a:extLst>
              <a:ext uri="{FF2B5EF4-FFF2-40B4-BE49-F238E27FC236}">
                <a16:creationId xmlns:a16="http://schemas.microsoft.com/office/drawing/2014/main" id="{F1F7B79F-FBBD-5683-91FD-79C3B2B38336}"/>
              </a:ext>
            </a:extLst>
          </p:cNvPr>
          <p:cNvSpPr txBox="1"/>
          <p:nvPr/>
        </p:nvSpPr>
        <p:spPr>
          <a:xfrm>
            <a:off x="355637" y="1178189"/>
            <a:ext cx="5853914" cy="2156681"/>
          </a:xfrm>
          <a:prstGeom prst="rect">
            <a:avLst/>
          </a:prstGeom>
          <a:noFill/>
        </p:spPr>
        <p:txBody>
          <a:bodyPr wrap="square" rtlCol="0">
            <a:spAutoFit/>
          </a:bodyPr>
          <a:lstStyle/>
          <a:p>
            <a:pPr marR="0" lvl="0">
              <a:lnSpc>
                <a:spcPct val="107000"/>
              </a:lnSpc>
              <a:spcBef>
                <a:spcPts val="0"/>
              </a:spcBef>
              <a:spcAft>
                <a:spcPts val="0"/>
              </a:spcAft>
            </a:pPr>
            <a:r>
              <a:rPr lang="en-US" sz="1400" b="1">
                <a:effectLst/>
                <a:latin typeface="Calibri Light" panose="020F0302020204030204" pitchFamily="34" charset="0"/>
                <a:ea typeface="MS Mincho" panose="02020609040205080304" pitchFamily="49" charset="-128"/>
                <a:cs typeface="Arial" panose="020B0604020202020204" pitchFamily="34" charset="0"/>
              </a:rPr>
              <a:t>Top Categories &amp; Subcategories Analysis</a:t>
            </a:r>
          </a:p>
          <a:p>
            <a:pPr marR="0" lvl="0">
              <a:lnSpc>
                <a:spcPct val="107000"/>
              </a:lnSpc>
              <a:spcBef>
                <a:spcPts val="0"/>
              </a:spcBef>
              <a:spcAft>
                <a:spcPts val="0"/>
              </a:spcAft>
            </a:pPr>
            <a:r>
              <a:rPr lang="en-US" sz="1400" b="1">
                <a:latin typeface="Calibri Light" panose="020F0302020204030204" pitchFamily="34" charset="0"/>
                <a:ea typeface="MS Mincho" panose="02020609040205080304" pitchFamily="49" charset="-128"/>
                <a:cs typeface="Arial" panose="020B0604020202020204" pitchFamily="34" charset="0"/>
              </a:rPr>
              <a:t>Top Resolution Groups Analysis</a:t>
            </a:r>
          </a:p>
          <a:p>
            <a:pPr marR="0" lvl="0">
              <a:lnSpc>
                <a:spcPct val="107000"/>
              </a:lnSpc>
              <a:spcBef>
                <a:spcPts val="0"/>
              </a:spcBef>
              <a:spcAft>
                <a:spcPts val="0"/>
              </a:spcAft>
            </a:pPr>
            <a:endParaRPr lang="en-US" sz="1400" b="1">
              <a:effectLst/>
              <a:latin typeface="Calibri Light" panose="020F0302020204030204" pitchFamily="34" charset="0"/>
              <a:ea typeface="MS Mincho" panose="02020609040205080304" pitchFamily="49" charset="-128"/>
              <a:cs typeface="Arial" panose="020B0604020202020204" pitchFamily="34" charset="0"/>
            </a:endParaRPr>
          </a:p>
          <a:p>
            <a:pPr marR="0" lvl="0">
              <a:lnSpc>
                <a:spcPct val="107000"/>
              </a:lnSpc>
              <a:spcBef>
                <a:spcPts val="0"/>
              </a:spcBef>
              <a:spcAft>
                <a:spcPts val="0"/>
              </a:spcAft>
            </a:pPr>
            <a:r>
              <a:rPr lang="en-US" sz="1400" b="1">
                <a:effectLst/>
                <a:latin typeface="Calibri Light" panose="020F0302020204030204" pitchFamily="34" charset="0"/>
                <a:ea typeface="MS Mincho" panose="02020609040205080304" pitchFamily="49" charset="-128"/>
                <a:cs typeface="Arial" panose="020B0604020202020204" pitchFamily="34" charset="0"/>
              </a:rPr>
              <a:t>Resolution Analysis</a:t>
            </a:r>
          </a:p>
          <a:p>
            <a:pPr marL="742950" marR="0" lvl="1" indent="-285750">
              <a:lnSpc>
                <a:spcPct val="107000"/>
              </a:lnSpc>
              <a:spcBef>
                <a:spcPts val="0"/>
              </a:spcBef>
              <a:spcAft>
                <a:spcPts val="0"/>
              </a:spcAft>
              <a:buFont typeface="Wingdings" pitchFamily="2" charset="2"/>
              <a:buChar char=""/>
            </a:pPr>
            <a:r>
              <a:rPr lang="en-US" sz="1400">
                <a:effectLst/>
                <a:latin typeface="Calibri Light" panose="020F0302020204030204" pitchFamily="34" charset="0"/>
                <a:ea typeface="MS Mincho" panose="02020609040205080304" pitchFamily="49" charset="-128"/>
                <a:cs typeface="Arial" panose="020B0604020202020204" pitchFamily="34" charset="0"/>
              </a:rPr>
              <a:t>Identification of core resolution stats by </a:t>
            </a:r>
            <a:r>
              <a:rPr lang="en-US" sz="1400" b="1">
                <a:effectLst/>
                <a:latin typeface="Calibri Light" panose="020F0302020204030204" pitchFamily="34" charset="0"/>
                <a:ea typeface="MS Mincho" panose="02020609040205080304" pitchFamily="49" charset="-128"/>
                <a:cs typeface="Arial" panose="020B0604020202020204" pitchFamily="34" charset="0"/>
              </a:rPr>
              <a:t>category </a:t>
            </a:r>
            <a:r>
              <a:rPr lang="en-US" sz="1400">
                <a:effectLst/>
                <a:latin typeface="Calibri Light" panose="020F0302020204030204" pitchFamily="34" charset="0"/>
                <a:ea typeface="MS Mincho" panose="02020609040205080304" pitchFamily="49" charset="-128"/>
                <a:cs typeface="Arial" panose="020B0604020202020204" pitchFamily="34" charset="0"/>
              </a:rPr>
              <a:t>and subcategory, and best targets for added knowledge or access to increase resolution rates at Service Desk</a:t>
            </a:r>
          </a:p>
          <a:p>
            <a:pPr marL="1143000" marR="0">
              <a:lnSpc>
                <a:spcPct val="107000"/>
              </a:lnSpc>
              <a:spcBef>
                <a:spcPts val="0"/>
              </a:spcBef>
              <a:spcAft>
                <a:spcPts val="0"/>
              </a:spcAft>
            </a:pPr>
            <a:r>
              <a:rPr lang="en-US" sz="1400">
                <a:effectLst/>
                <a:latin typeface="Calibri Light" panose="020F0302020204030204" pitchFamily="34" charset="0"/>
                <a:ea typeface="MS Mincho" panose="02020609040205080304" pitchFamily="49" charset="-128"/>
                <a:cs typeface="Arial" panose="020B0604020202020204" pitchFamily="34" charset="0"/>
              </a:rPr>
              <a:t> </a:t>
            </a:r>
          </a:p>
          <a:p>
            <a:pPr marL="1143000" marR="0">
              <a:lnSpc>
                <a:spcPct val="107000"/>
              </a:lnSpc>
              <a:spcBef>
                <a:spcPts val="0"/>
              </a:spcBef>
              <a:spcAft>
                <a:spcPts val="0"/>
              </a:spcAft>
            </a:pPr>
            <a:r>
              <a:rPr lang="en-US" sz="1400">
                <a:effectLst/>
                <a:latin typeface="Calibri Light" panose="020F0302020204030204" pitchFamily="34" charset="0"/>
                <a:ea typeface="MS Mincho" panose="02020609040205080304" pitchFamily="49" charset="-128"/>
                <a:cs typeface="Arial" panose="020B0604020202020204" pitchFamily="34" charset="0"/>
              </a:rPr>
              <a:t> </a:t>
            </a:r>
          </a:p>
        </p:txBody>
      </p:sp>
      <p:pic>
        <p:nvPicPr>
          <p:cNvPr id="2" name="Picture 1">
            <a:extLst>
              <a:ext uri="{FF2B5EF4-FFF2-40B4-BE49-F238E27FC236}">
                <a16:creationId xmlns:a16="http://schemas.microsoft.com/office/drawing/2014/main" id="{51827038-A65B-705D-8921-5C6889C11F81}"/>
              </a:ext>
            </a:extLst>
          </p:cNvPr>
          <p:cNvPicPr>
            <a:picLocks noChangeAspect="1"/>
          </p:cNvPicPr>
          <p:nvPr/>
        </p:nvPicPr>
        <p:blipFill>
          <a:blip r:embed="rId2"/>
          <a:stretch>
            <a:fillRect/>
          </a:stretch>
        </p:blipFill>
        <p:spPr>
          <a:xfrm>
            <a:off x="5056067" y="3387416"/>
            <a:ext cx="5507311" cy="2797675"/>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03806E2F-5F90-2309-39AD-25A7007FB2DE}"/>
              </a:ext>
            </a:extLst>
          </p:cNvPr>
          <p:cNvPicPr>
            <a:picLocks noChangeAspect="1"/>
          </p:cNvPicPr>
          <p:nvPr/>
        </p:nvPicPr>
        <p:blipFill rotWithShape="1">
          <a:blip r:embed="rId3"/>
          <a:srcRect l="11479" t="5499" b="8266"/>
          <a:stretch/>
        </p:blipFill>
        <p:spPr>
          <a:xfrm>
            <a:off x="743952" y="3322420"/>
            <a:ext cx="3786955" cy="2830173"/>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C068A0A2-A735-D2E0-C334-54DFBC332CCF}"/>
              </a:ext>
            </a:extLst>
          </p:cNvPr>
          <p:cNvSpPr txBox="1"/>
          <p:nvPr/>
        </p:nvSpPr>
        <p:spPr>
          <a:xfrm>
            <a:off x="2362200" y="661637"/>
            <a:ext cx="7433733" cy="369332"/>
          </a:xfrm>
          <a:prstGeom prst="rect">
            <a:avLst/>
          </a:prstGeom>
          <a:noFill/>
        </p:spPr>
        <p:txBody>
          <a:bodyPr wrap="square" rtlCol="0">
            <a:spAutoFit/>
          </a:bodyPr>
          <a:lstStyle/>
          <a:p>
            <a:pPr algn="ctr"/>
            <a:r>
              <a:rPr lang="en-US"/>
              <a:t>Drive Continuous Improvement</a:t>
            </a:r>
          </a:p>
        </p:txBody>
      </p:sp>
      <p:sp>
        <p:nvSpPr>
          <p:cNvPr id="11" name="Oval 10">
            <a:extLst>
              <a:ext uri="{FF2B5EF4-FFF2-40B4-BE49-F238E27FC236}">
                <a16:creationId xmlns:a16="http://schemas.microsoft.com/office/drawing/2014/main" id="{615BB186-AC81-E762-DDA3-CD60E4E60278}"/>
              </a:ext>
            </a:extLst>
          </p:cNvPr>
          <p:cNvSpPr/>
          <p:nvPr/>
        </p:nvSpPr>
        <p:spPr>
          <a:xfrm>
            <a:off x="2625171" y="5709498"/>
            <a:ext cx="1905736" cy="635000"/>
          </a:xfrm>
          <a:prstGeom prst="ellipse">
            <a:avLst/>
          </a:prstGeom>
          <a:noFill/>
          <a:ln w="28575">
            <a:solidFill>
              <a:srgbClr val="B1111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6F7C5654-3745-C4D3-AEA4-5C1D056B3A3D}"/>
              </a:ext>
            </a:extLst>
          </p:cNvPr>
          <p:cNvSpPr/>
          <p:nvPr/>
        </p:nvSpPr>
        <p:spPr>
          <a:xfrm>
            <a:off x="7468103" y="4049653"/>
            <a:ext cx="1236133" cy="652311"/>
          </a:xfrm>
          <a:prstGeom prst="ellipse">
            <a:avLst/>
          </a:prstGeom>
          <a:noFill/>
          <a:ln w="28575">
            <a:solidFill>
              <a:srgbClr val="B1111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a:extLst>
              <a:ext uri="{FF2B5EF4-FFF2-40B4-BE49-F238E27FC236}">
                <a16:creationId xmlns:a16="http://schemas.microsoft.com/office/drawing/2014/main" id="{E3A42E37-2002-1B48-C053-F945DCCAC02C}"/>
              </a:ext>
            </a:extLst>
          </p:cNvPr>
          <p:cNvCxnSpPr>
            <a:cxnSpLocks/>
          </p:cNvCxnSpPr>
          <p:nvPr/>
        </p:nvCxnSpPr>
        <p:spPr>
          <a:xfrm flipH="1" flipV="1">
            <a:off x="4403171" y="6185091"/>
            <a:ext cx="1125759" cy="201156"/>
          </a:xfrm>
          <a:prstGeom prst="straightConnector1">
            <a:avLst/>
          </a:prstGeom>
          <a:ln w="28575">
            <a:solidFill>
              <a:srgbClr val="B1111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A8B84462-F4AD-DB68-8337-86B37E506A68}"/>
              </a:ext>
            </a:extLst>
          </p:cNvPr>
          <p:cNvCxnSpPr>
            <a:cxnSpLocks/>
          </p:cNvCxnSpPr>
          <p:nvPr/>
        </p:nvCxnSpPr>
        <p:spPr>
          <a:xfrm flipV="1">
            <a:off x="7447131" y="4701964"/>
            <a:ext cx="791440" cy="1583705"/>
          </a:xfrm>
          <a:prstGeom prst="straightConnector1">
            <a:avLst/>
          </a:prstGeom>
          <a:ln w="28575">
            <a:solidFill>
              <a:srgbClr val="B11116"/>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A8785434-F447-336B-CAE6-8AC31203B35B}"/>
              </a:ext>
            </a:extLst>
          </p:cNvPr>
          <p:cNvSpPr txBox="1"/>
          <p:nvPr/>
        </p:nvSpPr>
        <p:spPr>
          <a:xfrm>
            <a:off x="5597877" y="6204295"/>
            <a:ext cx="2130390" cy="307777"/>
          </a:xfrm>
          <a:prstGeom prst="rect">
            <a:avLst/>
          </a:prstGeom>
          <a:noFill/>
        </p:spPr>
        <p:txBody>
          <a:bodyPr wrap="square" rtlCol="0">
            <a:spAutoFit/>
          </a:bodyPr>
          <a:lstStyle/>
          <a:p>
            <a:r>
              <a:rPr lang="en-US" sz="1400">
                <a:solidFill>
                  <a:srgbClr val="B11116"/>
                </a:solidFill>
              </a:rPr>
              <a:t>Example Areas of Focus</a:t>
            </a:r>
          </a:p>
        </p:txBody>
      </p:sp>
    </p:spTree>
    <p:extLst>
      <p:ext uri="{BB962C8B-B14F-4D97-AF65-F5344CB8AC3E}">
        <p14:creationId xmlns:p14="http://schemas.microsoft.com/office/powerpoint/2010/main" val="39992211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85C344-2400-44CB-A6FE-A9283E7B3B38}"/>
              </a:ext>
            </a:extLst>
          </p:cNvPr>
          <p:cNvSpPr>
            <a:spLocks noGrp="1"/>
          </p:cNvSpPr>
          <p:nvPr>
            <p:ph type="title"/>
          </p:nvPr>
        </p:nvSpPr>
        <p:spPr>
          <a:xfrm>
            <a:off x="1597981" y="-90349"/>
            <a:ext cx="9294919" cy="1518050"/>
          </a:xfrm>
        </p:spPr>
        <p:txBody>
          <a:bodyPr>
            <a:normAutofit fontScale="90000"/>
          </a:bodyPr>
          <a:lstStyle/>
          <a:p>
            <a:r>
              <a:rPr lang="en-US">
                <a:latin typeface="Levenim MT" panose="02010502060101010101" pitchFamily="2" charset="-79"/>
                <a:cs typeface="Levenim MT" panose="02010502060101010101" pitchFamily="2" charset="-79"/>
              </a:rPr>
              <a:t>Service Desk Trends Example</a:t>
            </a:r>
          </a:p>
        </p:txBody>
      </p:sp>
      <p:sp>
        <p:nvSpPr>
          <p:cNvPr id="4" name="Text Placeholder 3">
            <a:extLst>
              <a:ext uri="{FF2B5EF4-FFF2-40B4-BE49-F238E27FC236}">
                <a16:creationId xmlns:a16="http://schemas.microsoft.com/office/drawing/2014/main" id="{A74D4680-C704-4B8D-BC08-FA6FDA39D170}"/>
              </a:ext>
            </a:extLst>
          </p:cNvPr>
          <p:cNvSpPr>
            <a:spLocks noGrp="1"/>
          </p:cNvSpPr>
          <p:nvPr>
            <p:ph type="body" sz="quarter" idx="1"/>
          </p:nvPr>
        </p:nvSpPr>
        <p:spPr>
          <a:xfrm>
            <a:off x="194733" y="1747695"/>
            <a:ext cx="4385734" cy="3321325"/>
          </a:xfrm>
        </p:spPr>
        <p:txBody>
          <a:bodyPr>
            <a:normAutofit/>
          </a:bodyPr>
          <a:lstStyle/>
          <a:p>
            <a:pPr marL="342900" lvl="1" indent="0">
              <a:buClr>
                <a:srgbClr val="545252"/>
              </a:buClr>
              <a:buNone/>
            </a:pPr>
            <a:r>
              <a:rPr lang="en-US">
                <a:solidFill>
                  <a:schemeClr val="tx1"/>
                </a:solidFill>
                <a:latin typeface="+mn-lt"/>
                <a:ea typeface="+mn-ea"/>
                <a:cs typeface="+mn-cs"/>
              </a:rPr>
              <a:t>Service Desk Resolution and customer experience is highly managed from arrival of ticket to resolution </a:t>
            </a:r>
          </a:p>
          <a:p>
            <a:pPr marL="342900" lvl="1" indent="0">
              <a:buClr>
                <a:srgbClr val="545252"/>
              </a:buClr>
              <a:buNone/>
            </a:pPr>
            <a:r>
              <a:rPr lang="en-US">
                <a:solidFill>
                  <a:schemeClr val="tx1"/>
                </a:solidFill>
                <a:latin typeface="+mn-lt"/>
                <a:ea typeface="+mn-ea"/>
                <a:cs typeface="+mn-cs"/>
              </a:rPr>
              <a:t>Client Management team works with customer to drive CSI across the EI delivery organization  </a:t>
            </a:r>
          </a:p>
          <a:p>
            <a:pPr marL="342900" lvl="1" indent="0">
              <a:buClr>
                <a:srgbClr val="545252"/>
              </a:buClr>
              <a:buNone/>
            </a:pPr>
            <a:r>
              <a:rPr lang="en-US">
                <a:solidFill>
                  <a:schemeClr val="tx1"/>
                </a:solidFill>
                <a:latin typeface="+mn-lt"/>
                <a:ea typeface="+mn-ea"/>
                <a:cs typeface="+mn-cs"/>
              </a:rPr>
              <a:t>Improved Knowledge, Access, Training and Expertise yields results.</a:t>
            </a:r>
          </a:p>
        </p:txBody>
      </p:sp>
      <p:pic>
        <p:nvPicPr>
          <p:cNvPr id="9" name="Picture 8">
            <a:extLst>
              <a:ext uri="{FF2B5EF4-FFF2-40B4-BE49-F238E27FC236}">
                <a16:creationId xmlns:a16="http://schemas.microsoft.com/office/drawing/2014/main" id="{B484B23F-8075-ABE1-7FE8-BBE066462A38}"/>
              </a:ext>
            </a:extLst>
          </p:cNvPr>
          <p:cNvPicPr>
            <a:picLocks noChangeAspect="1"/>
          </p:cNvPicPr>
          <p:nvPr/>
        </p:nvPicPr>
        <p:blipFill>
          <a:blip r:embed="rId2"/>
          <a:stretch>
            <a:fillRect/>
          </a:stretch>
        </p:blipFill>
        <p:spPr>
          <a:xfrm>
            <a:off x="4805266" y="1552313"/>
            <a:ext cx="7039957" cy="3753374"/>
          </a:xfrm>
          <a:prstGeom prst="rect">
            <a:avLst/>
          </a:prstGeom>
        </p:spPr>
      </p:pic>
      <p:sp>
        <p:nvSpPr>
          <p:cNvPr id="5" name="TextBox 4">
            <a:extLst>
              <a:ext uri="{FF2B5EF4-FFF2-40B4-BE49-F238E27FC236}">
                <a16:creationId xmlns:a16="http://schemas.microsoft.com/office/drawing/2014/main" id="{5EEC1EA5-4D0C-927D-8B2B-628B96086CA5}"/>
              </a:ext>
            </a:extLst>
          </p:cNvPr>
          <p:cNvSpPr txBox="1"/>
          <p:nvPr/>
        </p:nvSpPr>
        <p:spPr>
          <a:xfrm>
            <a:off x="4805266" y="5448053"/>
            <a:ext cx="3957499" cy="968278"/>
          </a:xfrm>
          <a:prstGeom prst="rect">
            <a:avLst/>
          </a:prstGeom>
          <a:noFill/>
        </p:spPr>
        <p:txBody>
          <a:bodyPr wrap="square">
            <a:spAutoFit/>
          </a:bodyPr>
          <a:lstStyle/>
          <a:p>
            <a:pPr>
              <a:lnSpc>
                <a:spcPct val="107000"/>
              </a:lnSpc>
            </a:pPr>
            <a:r>
              <a:rPr lang="en-US" b="1">
                <a:latin typeface="Calibri Light" panose="020F0302020204030204" pitchFamily="34" charset="0"/>
                <a:ea typeface="MS Mincho" panose="02020609040205080304" pitchFamily="49" charset="-128"/>
                <a:cs typeface="Arial" panose="020B0604020202020204" pitchFamily="34" charset="0"/>
              </a:rPr>
              <a:t>Increased First-Call Resolution</a:t>
            </a:r>
          </a:p>
          <a:p>
            <a:pPr>
              <a:lnSpc>
                <a:spcPct val="107000"/>
              </a:lnSpc>
            </a:pPr>
            <a:r>
              <a:rPr lang="en-US" b="1">
                <a:latin typeface="Calibri Light" panose="020F0302020204030204" pitchFamily="34" charset="0"/>
                <a:ea typeface="MS Mincho" panose="02020609040205080304" pitchFamily="49" charset="-128"/>
                <a:cs typeface="Arial" panose="020B0604020202020204" pitchFamily="34" charset="0"/>
              </a:rPr>
              <a:t>Reduced Mean Time to Resolution</a:t>
            </a:r>
          </a:p>
          <a:p>
            <a:pPr>
              <a:lnSpc>
                <a:spcPct val="107000"/>
              </a:lnSpc>
            </a:pPr>
            <a:r>
              <a:rPr lang="en-US" b="1">
                <a:latin typeface="Calibri Light" panose="020F0302020204030204" pitchFamily="34" charset="0"/>
                <a:ea typeface="MS Mincho" panose="02020609040205080304" pitchFamily="49" charset="-128"/>
                <a:cs typeface="Arial" panose="020B0604020202020204" pitchFamily="34" charset="0"/>
              </a:rPr>
              <a:t>Improved Shift Left</a:t>
            </a:r>
            <a:endParaRPr lang="en-US" sz="1800" b="1">
              <a:effectLst/>
              <a:latin typeface="Calibri Light" panose="020F0302020204030204" pitchFamily="34" charset="0"/>
              <a:ea typeface="MS Mincho" panose="02020609040205080304" pitchFamily="49" charset="-128"/>
              <a:cs typeface="Arial" panose="020B0604020202020204" pitchFamily="34" charset="0"/>
            </a:endParaRPr>
          </a:p>
        </p:txBody>
      </p:sp>
      <p:sp>
        <p:nvSpPr>
          <p:cNvPr id="6" name="Rectangle 5">
            <a:extLst>
              <a:ext uri="{FF2B5EF4-FFF2-40B4-BE49-F238E27FC236}">
                <a16:creationId xmlns:a16="http://schemas.microsoft.com/office/drawing/2014/main" id="{0CE08136-DFAD-76BE-96C7-6B4B0B8AB4D4}"/>
              </a:ext>
            </a:extLst>
          </p:cNvPr>
          <p:cNvSpPr/>
          <p:nvPr/>
        </p:nvSpPr>
        <p:spPr>
          <a:xfrm>
            <a:off x="3023502" y="5706096"/>
            <a:ext cx="1409874" cy="523220"/>
          </a:xfrm>
          <a:prstGeom prst="rect">
            <a:avLst/>
          </a:prstGeom>
          <a:noFill/>
        </p:spPr>
        <p:txBody>
          <a:bodyPr wrap="none" lIns="91440" tIns="45720" rIns="91440" bIns="45720">
            <a:spAutoFit/>
          </a:bodyPr>
          <a:lstStyle/>
          <a:p>
            <a:pPr algn="ctr"/>
            <a:r>
              <a:rPr lang="en-US" sz="2800">
                <a:sym typeface="Open Sans"/>
              </a:rPr>
              <a:t>RESULTS</a:t>
            </a:r>
          </a:p>
        </p:txBody>
      </p:sp>
      <p:sp>
        <p:nvSpPr>
          <p:cNvPr id="7" name="Left Brace 6">
            <a:extLst>
              <a:ext uri="{FF2B5EF4-FFF2-40B4-BE49-F238E27FC236}">
                <a16:creationId xmlns:a16="http://schemas.microsoft.com/office/drawing/2014/main" id="{40DB1CAF-D088-EA0D-48DC-495C7987464F}"/>
              </a:ext>
            </a:extLst>
          </p:cNvPr>
          <p:cNvSpPr/>
          <p:nvPr/>
        </p:nvSpPr>
        <p:spPr>
          <a:xfrm>
            <a:off x="4433376" y="5448053"/>
            <a:ext cx="371890" cy="103930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A1EC1C8A-3E78-9A7D-B6BB-7E25D3581AFE}"/>
              </a:ext>
            </a:extLst>
          </p:cNvPr>
          <p:cNvCxnSpPr>
            <a:cxnSpLocks/>
          </p:cNvCxnSpPr>
          <p:nvPr/>
        </p:nvCxnSpPr>
        <p:spPr>
          <a:xfrm flipV="1">
            <a:off x="5751871" y="4689987"/>
            <a:ext cx="1917290" cy="75806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9D74568-32B9-043B-1C9D-5A58665B756C}"/>
              </a:ext>
            </a:extLst>
          </p:cNvPr>
          <p:cNvSpPr txBox="1"/>
          <p:nvPr/>
        </p:nvSpPr>
        <p:spPr>
          <a:xfrm>
            <a:off x="2585745" y="810133"/>
            <a:ext cx="7718187" cy="369332"/>
          </a:xfrm>
          <a:prstGeom prst="rect">
            <a:avLst/>
          </a:prstGeom>
          <a:noFill/>
        </p:spPr>
        <p:txBody>
          <a:bodyPr wrap="square" rtlCol="0">
            <a:spAutoFit/>
          </a:bodyPr>
          <a:lstStyle/>
          <a:p>
            <a:r>
              <a:rPr lang="en-US"/>
              <a:t>Example - Driving Up Service Desk Resolution due to Continuous Improvement</a:t>
            </a:r>
          </a:p>
        </p:txBody>
      </p:sp>
    </p:spTree>
    <p:extLst>
      <p:ext uri="{BB962C8B-B14F-4D97-AF65-F5344CB8AC3E}">
        <p14:creationId xmlns:p14="http://schemas.microsoft.com/office/powerpoint/2010/main" val="1653893562"/>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AD63DC-7210-44B3-F4B8-D23000FD4AED}"/>
              </a:ext>
            </a:extLst>
          </p:cNvPr>
          <p:cNvPicPr>
            <a:picLocks noChangeAspect="1"/>
          </p:cNvPicPr>
          <p:nvPr/>
        </p:nvPicPr>
        <p:blipFill>
          <a:blip r:embed="rId2"/>
          <a:stretch>
            <a:fillRect/>
          </a:stretch>
        </p:blipFill>
        <p:spPr>
          <a:xfrm>
            <a:off x="0" y="1"/>
            <a:ext cx="12192000" cy="6857999"/>
          </a:xfrm>
          <a:prstGeom prst="rect">
            <a:avLst/>
          </a:prstGeom>
        </p:spPr>
      </p:pic>
      <p:sp>
        <p:nvSpPr>
          <p:cNvPr id="4" name="TextBox 3">
            <a:extLst>
              <a:ext uri="{FF2B5EF4-FFF2-40B4-BE49-F238E27FC236}">
                <a16:creationId xmlns:a16="http://schemas.microsoft.com/office/drawing/2014/main" id="{272B4954-DABF-436A-9304-A25DEEE35256}"/>
              </a:ext>
            </a:extLst>
          </p:cNvPr>
          <p:cNvSpPr txBox="1"/>
          <p:nvPr/>
        </p:nvSpPr>
        <p:spPr>
          <a:xfrm>
            <a:off x="883299" y="1744994"/>
            <a:ext cx="10593354" cy="677108"/>
          </a:xfrm>
          <a:prstGeom prst="rect">
            <a:avLst/>
          </a:prstGeom>
          <a:noFill/>
        </p:spPr>
        <p:txBody>
          <a:bodyPr wrap="square">
            <a:spAutoFit/>
          </a:bodyPr>
          <a:lstStyle/>
          <a:p>
            <a:pPr algn="ctr"/>
            <a:r>
              <a:rPr lang="en-US" sz="3800" b="1">
                <a:solidFill>
                  <a:schemeClr val="bg1"/>
                </a:solidFill>
                <a:latin typeface="Open Sans" panose="020B0606030504020204" pitchFamily="34" charset="0"/>
                <a:ea typeface="Open Sans" panose="020B0606030504020204" pitchFamily="34" charset="0"/>
                <a:cs typeface="Open Sans" panose="020B0606030504020204" pitchFamily="34" charset="0"/>
              </a:rPr>
              <a:t>Service Desk Services Overview</a:t>
            </a:r>
          </a:p>
        </p:txBody>
      </p:sp>
    </p:spTree>
    <p:extLst>
      <p:ext uri="{BB962C8B-B14F-4D97-AF65-F5344CB8AC3E}">
        <p14:creationId xmlns:p14="http://schemas.microsoft.com/office/powerpoint/2010/main" val="12680394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CA12F-5048-5446-9D0A-73A2D316DE7F}"/>
              </a:ext>
            </a:extLst>
          </p:cNvPr>
          <p:cNvSpPr>
            <a:spLocks noGrp="1"/>
          </p:cNvSpPr>
          <p:nvPr>
            <p:ph type="title"/>
          </p:nvPr>
        </p:nvSpPr>
        <p:spPr>
          <a:xfrm>
            <a:off x="-1" y="281354"/>
            <a:ext cx="12192001" cy="1204546"/>
          </a:xfrm>
        </p:spPr>
        <p:txBody>
          <a:bodyPr>
            <a:normAutofit/>
          </a:bodyPr>
          <a:lstStyle/>
          <a:p>
            <a:r>
              <a:rPr lang="en-US"/>
              <a:t>EI Service Desk Services</a:t>
            </a:r>
            <a:br>
              <a:rPr lang="en-US"/>
            </a:br>
            <a:endParaRPr lang="en-US" sz="2000" b="0">
              <a:solidFill>
                <a:schemeClr val="accent1"/>
              </a:solidFill>
            </a:endParaRPr>
          </a:p>
        </p:txBody>
      </p:sp>
      <p:sp>
        <p:nvSpPr>
          <p:cNvPr id="3" name="Content Placeholder 2">
            <a:extLst>
              <a:ext uri="{FF2B5EF4-FFF2-40B4-BE49-F238E27FC236}">
                <a16:creationId xmlns:a16="http://schemas.microsoft.com/office/drawing/2014/main" id="{C61AA19F-EE43-EE45-B6F2-26CC214C5F1F}"/>
              </a:ext>
            </a:extLst>
          </p:cNvPr>
          <p:cNvSpPr>
            <a:spLocks noGrp="1"/>
          </p:cNvSpPr>
          <p:nvPr>
            <p:ph idx="1"/>
          </p:nvPr>
        </p:nvSpPr>
        <p:spPr>
          <a:xfrm>
            <a:off x="250168" y="1298195"/>
            <a:ext cx="5834843" cy="4802187"/>
          </a:xfrm>
        </p:spPr>
        <p:txBody>
          <a:bodyPr vert="horz" lIns="91440" tIns="45720" rIns="91440" bIns="45720" rtlCol="0" anchor="t">
            <a:normAutofit lnSpcReduction="10000"/>
          </a:bodyPr>
          <a:lstStyle/>
          <a:p>
            <a:pPr marL="15875" lvl="0" indent="0">
              <a:lnSpc>
                <a:spcPct val="100000"/>
              </a:lnSpc>
              <a:spcBef>
                <a:spcPts val="700"/>
              </a:spcBef>
              <a:buSzPct val="100000"/>
              <a:buNone/>
              <a:defRPr/>
            </a:pPr>
            <a:r>
              <a:rPr lang="en-US" sz="2000" b="1" kern="0">
                <a:solidFill>
                  <a:srgbClr val="929496"/>
                </a:solidFill>
                <a:ea typeface="Verdana" panose="020B0604030504040204" pitchFamily="34" charset="0"/>
                <a:cs typeface="Levenim MT" panose="02010502060101010101" pitchFamily="2" charset="-79"/>
                <a:sym typeface="Century Gothic"/>
              </a:rPr>
              <a:t>Service Desk </a:t>
            </a:r>
            <a:endParaRPr lang="en-US" sz="2000"/>
          </a:p>
          <a:p>
            <a:pPr lvl="1">
              <a:lnSpc>
                <a:spcPct val="100000"/>
              </a:lnSpc>
              <a:spcBef>
                <a:spcPts val="0"/>
              </a:spcBef>
              <a:buSzPct val="100000"/>
              <a:defRPr/>
            </a:pPr>
            <a:r>
              <a:rPr lang="en-US" sz="1800">
                <a:latin typeface="Levenim MT" panose="02010502060101010101" pitchFamily="2" charset="-79"/>
                <a:ea typeface="Verdana" panose="020B0604030504040204" pitchFamily="34" charset="0"/>
                <a:cs typeface="Levenim MT" panose="02010502060101010101" pitchFamily="2" charset="-79"/>
                <a:sym typeface="Century Gothic"/>
              </a:rPr>
              <a:t>24x7x365 IT Service Desk</a:t>
            </a:r>
          </a:p>
          <a:p>
            <a:pPr lvl="1">
              <a:lnSpc>
                <a:spcPct val="100000"/>
              </a:lnSpc>
              <a:spcBef>
                <a:spcPts val="0"/>
              </a:spcBef>
              <a:buSzPct val="100000"/>
              <a:defRPr/>
            </a:pPr>
            <a:r>
              <a:rPr lang="en-US" sz="1800">
                <a:latin typeface="Levenim MT" panose="02010502060101010101" pitchFamily="2" charset="-79"/>
                <a:ea typeface="Verdana" panose="020B0604030504040204" pitchFamily="34" charset="0"/>
                <a:cs typeface="Levenim MT" panose="02010502060101010101" pitchFamily="2" charset="-79"/>
                <a:sym typeface="Century Gothic"/>
              </a:rPr>
              <a:t>Incident, Request, Problem, Change</a:t>
            </a:r>
          </a:p>
          <a:p>
            <a:pPr lvl="1">
              <a:lnSpc>
                <a:spcPct val="100000"/>
              </a:lnSpc>
              <a:spcBef>
                <a:spcPts val="0"/>
              </a:spcBef>
              <a:buSzPct val="100000"/>
              <a:defRPr/>
            </a:pPr>
            <a:r>
              <a:rPr lang="en-US" sz="1800">
                <a:latin typeface="Levenim MT" panose="02010502060101010101" pitchFamily="2" charset="-79"/>
                <a:ea typeface="Verdana" panose="020B0604030504040204" pitchFamily="34" charset="0"/>
                <a:cs typeface="Levenim MT" panose="02010502060101010101" pitchFamily="2" charset="-79"/>
                <a:sym typeface="Century Gothic"/>
              </a:rPr>
              <a:t>Level II Remote Support</a:t>
            </a:r>
          </a:p>
          <a:p>
            <a:pPr lvl="1">
              <a:lnSpc>
                <a:spcPct val="100000"/>
              </a:lnSpc>
              <a:spcBef>
                <a:spcPts val="0"/>
              </a:spcBef>
              <a:buSzPct val="100000"/>
              <a:defRPr/>
            </a:pPr>
            <a:r>
              <a:rPr lang="en-US" sz="1800">
                <a:latin typeface="Levenim MT" panose="02010502060101010101" pitchFamily="2" charset="-79"/>
                <a:ea typeface="Verdana" panose="020B0604030504040204" pitchFamily="34" charset="0"/>
                <a:cs typeface="Levenim MT" panose="02010502060101010101" pitchFamily="2" charset="-79"/>
                <a:sym typeface="Century Gothic"/>
              </a:rPr>
              <a:t>Major Incident Management</a:t>
            </a:r>
          </a:p>
          <a:p>
            <a:pPr marL="914400" lvl="2" indent="0">
              <a:lnSpc>
                <a:spcPct val="100000"/>
              </a:lnSpc>
              <a:spcBef>
                <a:spcPts val="700"/>
              </a:spcBef>
              <a:buSzPct val="100000"/>
              <a:buNone/>
              <a:defRPr/>
            </a:pPr>
            <a:endParaRPr lang="en-US" sz="2000" kern="0">
              <a:solidFill>
                <a:srgbClr val="003869"/>
              </a:solidFill>
              <a:ea typeface="Verdana" panose="020B0604030504040204" pitchFamily="34" charset="0"/>
              <a:cs typeface="Verdana" panose="020B0604030504040204" pitchFamily="34" charset="0"/>
              <a:sym typeface="Century Gothic"/>
            </a:endParaRPr>
          </a:p>
          <a:p>
            <a:pPr marL="0" lvl="0" indent="0">
              <a:lnSpc>
                <a:spcPct val="100000"/>
              </a:lnSpc>
              <a:spcBef>
                <a:spcPts val="700"/>
              </a:spcBef>
              <a:buSzPct val="100000"/>
              <a:buNone/>
              <a:defRPr/>
            </a:pPr>
            <a:r>
              <a:rPr lang="en-US" sz="2000" b="1" kern="0">
                <a:solidFill>
                  <a:srgbClr val="929496"/>
                </a:solidFill>
                <a:ea typeface="Verdana" panose="020B0604030504040204" pitchFamily="34" charset="0"/>
                <a:cs typeface="Verdana" panose="020B0604030504040204" pitchFamily="34" charset="0"/>
                <a:sym typeface="Century Gothic"/>
              </a:rPr>
              <a:t>Security Access Control  </a:t>
            </a:r>
          </a:p>
          <a:p>
            <a:pPr lvl="1">
              <a:lnSpc>
                <a:spcPct val="100000"/>
              </a:lnSpc>
              <a:spcBef>
                <a:spcPts val="0"/>
              </a:spcBef>
              <a:buSzPct val="100000"/>
              <a:defRPr/>
            </a:pPr>
            <a:r>
              <a:rPr lang="en-US" sz="1800">
                <a:latin typeface="Levenim MT" panose="02010502060101010101" pitchFamily="2" charset="-79"/>
                <a:ea typeface="Verdana" panose="020B0604030504040204" pitchFamily="34" charset="0"/>
                <a:cs typeface="Levenim MT" panose="02010502060101010101" pitchFamily="2" charset="-79"/>
              </a:rPr>
              <a:t>Syndicated team </a:t>
            </a:r>
          </a:p>
          <a:p>
            <a:pPr lvl="1">
              <a:lnSpc>
                <a:spcPct val="100000"/>
              </a:lnSpc>
              <a:spcBef>
                <a:spcPts val="0"/>
              </a:spcBef>
              <a:buSzPct val="100000"/>
              <a:defRPr/>
            </a:pPr>
            <a:r>
              <a:rPr lang="en-US" sz="1800">
                <a:latin typeface="Levenim MT" panose="02010502060101010101" pitchFamily="2" charset="-79"/>
                <a:ea typeface="Verdana" panose="020B0604030504040204" pitchFamily="34" charset="0"/>
                <a:cs typeface="Levenim MT" panose="02010502060101010101" pitchFamily="2" charset="-79"/>
              </a:rPr>
              <a:t>Employee Onboarding and Offboarding </a:t>
            </a:r>
          </a:p>
          <a:p>
            <a:pPr lvl="1">
              <a:lnSpc>
                <a:spcPct val="100000"/>
              </a:lnSpc>
              <a:spcBef>
                <a:spcPts val="0"/>
              </a:spcBef>
              <a:buSzPct val="100000"/>
              <a:defRPr/>
            </a:pPr>
            <a:r>
              <a:rPr lang="en-US" sz="1800">
                <a:latin typeface="Levenim MT" panose="02010502060101010101" pitchFamily="2" charset="-79"/>
                <a:ea typeface="Verdana" panose="020B0604030504040204" pitchFamily="34" charset="0"/>
                <a:cs typeface="Levenim MT" panose="02010502060101010101" pitchFamily="2" charset="-79"/>
              </a:rPr>
              <a:t>Centrally managed and scheduled</a:t>
            </a:r>
          </a:p>
          <a:p>
            <a:pPr lvl="1">
              <a:lnSpc>
                <a:spcPct val="100000"/>
              </a:lnSpc>
              <a:spcBef>
                <a:spcPts val="0"/>
              </a:spcBef>
              <a:buSzPct val="100000"/>
              <a:defRPr/>
            </a:pPr>
            <a:r>
              <a:rPr lang="en-US" sz="1800">
                <a:latin typeface="Levenim MT" panose="02010502060101010101" pitchFamily="2" charset="-79"/>
                <a:ea typeface="Verdana" panose="020B0604030504040204" pitchFamily="34" charset="0"/>
                <a:cs typeface="Levenim MT" panose="02010502060101010101" pitchFamily="2" charset="-79"/>
                <a:sym typeface="Century Gothic"/>
              </a:rPr>
              <a:t>Audit for accuracy ensuring the right outcome is reached. </a:t>
            </a:r>
          </a:p>
          <a:p>
            <a:pPr marL="914400" lvl="2" indent="0">
              <a:spcBef>
                <a:spcPts val="0"/>
              </a:spcBef>
              <a:buNone/>
            </a:pPr>
            <a:endParaRPr lang="en-US" sz="2000" kern="0">
              <a:solidFill>
                <a:srgbClr val="535353"/>
              </a:solidFill>
              <a:ea typeface="Verdana" panose="020B0604030504040204" pitchFamily="34" charset="0"/>
              <a:cs typeface="Verdana" panose="020B0604030504040204" pitchFamily="34" charset="0"/>
              <a:sym typeface="Century Gothic"/>
            </a:endParaRPr>
          </a:p>
          <a:p>
            <a:pPr marL="15875" lvl="0" indent="0">
              <a:lnSpc>
                <a:spcPct val="100000"/>
              </a:lnSpc>
              <a:spcBef>
                <a:spcPts val="700"/>
              </a:spcBef>
              <a:buSzPct val="100000"/>
              <a:buNone/>
              <a:defRPr/>
            </a:pPr>
            <a:r>
              <a:rPr lang="en-US" sz="2000" b="1" kern="0">
                <a:solidFill>
                  <a:srgbClr val="929496"/>
                </a:solidFill>
                <a:ea typeface="Verdana" panose="020B0604030504040204" pitchFamily="34" charset="0"/>
                <a:cs typeface="Verdana" panose="020B0604030504040204" pitchFamily="34" charset="0"/>
                <a:sym typeface="Century Gothic"/>
              </a:rPr>
              <a:t>Service Desk Level II</a:t>
            </a:r>
            <a:endParaRPr lang="en-US" sz="2000" b="1" kern="0">
              <a:solidFill>
                <a:srgbClr val="929496"/>
              </a:solidFill>
              <a:ea typeface="Verdana" panose="020B0604030504040204" pitchFamily="34" charset="0"/>
              <a:cs typeface="Verdana" panose="020B0604030504040204" pitchFamily="34" charset="0"/>
            </a:endParaRPr>
          </a:p>
          <a:p>
            <a:pPr lvl="1">
              <a:lnSpc>
                <a:spcPct val="110000"/>
              </a:lnSpc>
              <a:spcBef>
                <a:spcPts val="0"/>
              </a:spcBef>
              <a:buSzPct val="100000"/>
              <a:defRPr/>
            </a:pPr>
            <a:r>
              <a:rPr lang="en-US" sz="1800">
                <a:latin typeface="Levenim MT" panose="02010502060101010101" pitchFamily="2" charset="-79"/>
                <a:ea typeface="Verdana" panose="020B0604030504040204" pitchFamily="34" charset="0"/>
                <a:cs typeface="Levenim MT" panose="02010502060101010101" pitchFamily="2" charset="-79"/>
                <a:sym typeface="Century Gothic"/>
              </a:rPr>
              <a:t>Remote Desktop Engineering team</a:t>
            </a:r>
          </a:p>
          <a:p>
            <a:pPr lvl="1">
              <a:lnSpc>
                <a:spcPct val="110000"/>
              </a:lnSpc>
              <a:spcBef>
                <a:spcPts val="0"/>
              </a:spcBef>
              <a:buSzPct val="100000"/>
              <a:defRPr/>
            </a:pPr>
            <a:r>
              <a:rPr lang="en-US" sz="1800">
                <a:latin typeface="Levenim MT" panose="02010502060101010101" pitchFamily="2" charset="-79"/>
                <a:ea typeface="Verdana" panose="020B0604030504040204" pitchFamily="34" charset="0"/>
                <a:cs typeface="Levenim MT" panose="02010502060101010101" pitchFamily="2" charset="-79"/>
                <a:sym typeface="Century Gothic"/>
              </a:rPr>
              <a:t>Complex Level II skill set</a:t>
            </a:r>
            <a:endParaRPr lang="en-US" sz="1200" kern="0">
              <a:solidFill>
                <a:srgbClr val="003869"/>
              </a:solidFill>
              <a:ea typeface="Verdana" panose="020B0604030504040204" pitchFamily="34" charset="0"/>
              <a:cs typeface="Verdana" panose="020B0604030504040204" pitchFamily="34" charset="0"/>
              <a:sym typeface="Century Gothic"/>
            </a:endParaRPr>
          </a:p>
          <a:p>
            <a:pPr lvl="2"/>
            <a:endParaRPr lang="en-US" sz="1200" kern="0">
              <a:solidFill>
                <a:srgbClr val="003869"/>
              </a:solidFill>
              <a:ea typeface="Verdana" panose="020B0604030504040204" pitchFamily="34" charset="0"/>
              <a:cs typeface="Verdana" panose="020B0604030504040204" pitchFamily="34" charset="0"/>
              <a:sym typeface="Century Gothic"/>
            </a:endParaRPr>
          </a:p>
        </p:txBody>
      </p:sp>
      <p:pic>
        <p:nvPicPr>
          <p:cNvPr id="1026" name="Picture 2">
            <a:extLst>
              <a:ext uri="{FF2B5EF4-FFF2-40B4-BE49-F238E27FC236}">
                <a16:creationId xmlns:a16="http://schemas.microsoft.com/office/drawing/2014/main" id="{16CEB365-12D7-4980-916F-E2B93169E6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5011" y="1298195"/>
            <a:ext cx="5856821" cy="39293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16103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BD3028B-1ADC-D34A-8572-12D96A0DEE02}"/>
              </a:ext>
            </a:extLst>
          </p:cNvPr>
          <p:cNvSpPr txBox="1">
            <a:spLocks/>
          </p:cNvSpPr>
          <p:nvPr/>
        </p:nvSpPr>
        <p:spPr>
          <a:xfrm>
            <a:off x="664316" y="2403061"/>
            <a:ext cx="5853914"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9229" indent="-342900">
              <a:lnSpc>
                <a:spcPct val="100000"/>
              </a:lnSpc>
              <a:spcBef>
                <a:spcPts val="700"/>
              </a:spcBef>
              <a:buSzPct val="100000"/>
              <a:defRPr/>
            </a:pPr>
            <a:endParaRPr lang="en-US" sz="2400" kern="0">
              <a:solidFill>
                <a:srgbClr val="929496"/>
              </a:solidFill>
              <a:ea typeface="Verdana" panose="020B0604030504040204" pitchFamily="34" charset="0"/>
              <a:cs typeface="Verdana" panose="020B0604030504040204" pitchFamily="34" charset="0"/>
              <a:sym typeface="Century Gothic"/>
            </a:endParaRPr>
          </a:p>
        </p:txBody>
      </p:sp>
      <p:sp>
        <p:nvSpPr>
          <p:cNvPr id="5" name="Title 1">
            <a:extLst>
              <a:ext uri="{FF2B5EF4-FFF2-40B4-BE49-F238E27FC236}">
                <a16:creationId xmlns:a16="http://schemas.microsoft.com/office/drawing/2014/main" id="{AA5F8CFE-E0A9-41C8-8568-4ADA879D2AA5}"/>
              </a:ext>
            </a:extLst>
          </p:cNvPr>
          <p:cNvSpPr txBox="1">
            <a:spLocks/>
          </p:cNvSpPr>
          <p:nvPr/>
        </p:nvSpPr>
        <p:spPr>
          <a:xfrm>
            <a:off x="0" y="52519"/>
            <a:ext cx="12192001" cy="102869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1" i="0" kern="1200">
                <a:solidFill>
                  <a:schemeClr val="tx1"/>
                </a:solidFill>
                <a:latin typeface="Levenim MT" panose="02010502060101010101" pitchFamily="2" charset="-79"/>
                <a:ea typeface="+mj-ea"/>
                <a:cs typeface="+mj-cs"/>
              </a:defRPr>
            </a:lvl1pPr>
          </a:lstStyle>
          <a:p>
            <a:r>
              <a:rPr lang="en-US">
                <a:solidFill>
                  <a:srgbClr val="003869"/>
                </a:solidFill>
              </a:rPr>
              <a:t>Service Desk Ticket Assignment</a:t>
            </a:r>
            <a:endParaRPr lang="en-US" sz="2000" b="0">
              <a:solidFill>
                <a:schemeClr val="accent1"/>
              </a:solidFill>
            </a:endParaRPr>
          </a:p>
        </p:txBody>
      </p:sp>
      <p:sp>
        <p:nvSpPr>
          <p:cNvPr id="53" name="TextBox 52">
            <a:extLst>
              <a:ext uri="{FF2B5EF4-FFF2-40B4-BE49-F238E27FC236}">
                <a16:creationId xmlns:a16="http://schemas.microsoft.com/office/drawing/2014/main" id="{A58FC102-B99E-05C0-0470-CEF15ED4A7FA}"/>
              </a:ext>
            </a:extLst>
          </p:cNvPr>
          <p:cNvSpPr txBox="1"/>
          <p:nvPr/>
        </p:nvSpPr>
        <p:spPr>
          <a:xfrm>
            <a:off x="5014438" y="1468263"/>
            <a:ext cx="6726458" cy="3110532"/>
          </a:xfrm>
          <a:prstGeom prst="rect">
            <a:avLst/>
          </a:prstGeom>
          <a:solidFill>
            <a:schemeClr val="bg1"/>
          </a:solidFill>
          <a:effectLst/>
        </p:spPr>
        <p:txBody>
          <a:bodyPr wrap="square" rtlCol="0">
            <a:spAutoFit/>
          </a:bodyPr>
          <a:lstStyle/>
          <a:p>
            <a:pPr marR="0" lvl="0">
              <a:lnSpc>
                <a:spcPct val="107000"/>
              </a:lnSpc>
              <a:spcBef>
                <a:spcPts val="0"/>
              </a:spcBef>
              <a:spcAft>
                <a:spcPts val="0"/>
              </a:spcAft>
            </a:pPr>
            <a:r>
              <a:rPr lang="en-US" sz="2000" b="1">
                <a:latin typeface="Calibri Light" panose="020F0302020204030204" pitchFamily="34" charset="0"/>
                <a:ea typeface="MS Mincho" panose="02020609040205080304" pitchFamily="49" charset="-128"/>
                <a:cs typeface="Arial" panose="020B0604020202020204" pitchFamily="34" charset="0"/>
              </a:rPr>
              <a:t>People, Process and Technology combine to optimize ticket flow and reduce time to resolution</a:t>
            </a:r>
            <a:endParaRPr lang="en-US" sz="2000" b="1">
              <a:effectLst/>
              <a:latin typeface="Calibri Light" panose="020F0302020204030204" pitchFamily="34" charset="0"/>
              <a:ea typeface="MS Mincho" panose="02020609040205080304" pitchFamily="49" charset="-128"/>
              <a:cs typeface="Arial" panose="020B0604020202020204" pitchFamily="34" charset="0"/>
            </a:endParaRPr>
          </a:p>
          <a:p>
            <a:pPr marL="342900" indent="-342900">
              <a:lnSpc>
                <a:spcPct val="107000"/>
              </a:lnSpc>
              <a:buFont typeface="Courier New" panose="02070309020205020404" pitchFamily="49" charset="0"/>
              <a:buChar char="o"/>
            </a:pPr>
            <a:r>
              <a:rPr lang="en-US" sz="1600">
                <a:effectLst/>
                <a:latin typeface="Calibri Light" panose="020F0302020204030204" pitchFamily="34" charset="0"/>
                <a:ea typeface="MS Mincho" panose="02020609040205080304" pitchFamily="49" charset="-128"/>
                <a:cs typeface="Arial" panose="020B0604020202020204" pitchFamily="34" charset="0"/>
              </a:rPr>
              <a:t>Automated identification of the ticket needing the next action from the desk and agent assignment expedites delivery, reduces time gaps to closure, and allows for flow-to-the-work staffing to smooth delivery timelines across ticket volume</a:t>
            </a:r>
          </a:p>
          <a:p>
            <a:pPr marL="342900" indent="-342900">
              <a:lnSpc>
                <a:spcPct val="107000"/>
              </a:lnSpc>
              <a:buFont typeface="Courier New" panose="02070309020205020404" pitchFamily="49" charset="0"/>
              <a:buChar char="o"/>
            </a:pPr>
            <a:r>
              <a:rPr lang="en-US" sz="1600">
                <a:latin typeface="Calibri Light" panose="020F0302020204030204" pitchFamily="34" charset="0"/>
                <a:ea typeface="MS Mincho" panose="02020609040205080304" pitchFamily="49" charset="-128"/>
                <a:cs typeface="Arial" panose="020B0604020202020204" pitchFamily="34" charset="0"/>
              </a:rPr>
              <a:t>Actionability is prioritized based on new arrivals, customer replies, and tickets awaiting action for an up- or down-stream action for longer than defined timeframe</a:t>
            </a:r>
          </a:p>
          <a:p>
            <a:pPr marL="342900" indent="-342900">
              <a:lnSpc>
                <a:spcPct val="107000"/>
              </a:lnSpc>
              <a:buFont typeface="Courier New" panose="02070309020205020404" pitchFamily="49" charset="0"/>
              <a:buChar char="o"/>
            </a:pPr>
            <a:r>
              <a:rPr lang="en-US" sz="1600">
                <a:latin typeface="Calibri Light" panose="020F0302020204030204" pitchFamily="34" charset="0"/>
                <a:ea typeface="MS Mincho" panose="02020609040205080304" pitchFamily="49" charset="-128"/>
                <a:cs typeface="Arial" panose="020B0604020202020204" pitchFamily="34" charset="0"/>
              </a:rPr>
              <a:t>Priority, category, and age are also used to organize pertinence of action by the desk</a:t>
            </a:r>
            <a:endParaRPr lang="en-US" sz="1600">
              <a:effectLst/>
              <a:latin typeface="Calibri Light" panose="020F0302020204030204" pitchFamily="34" charset="0"/>
              <a:ea typeface="MS Mincho" panose="02020609040205080304" pitchFamily="49" charset="-128"/>
              <a:cs typeface="Arial" panose="020B0604020202020204" pitchFamily="34" charset="0"/>
            </a:endParaRPr>
          </a:p>
        </p:txBody>
      </p:sp>
      <p:pic>
        <p:nvPicPr>
          <p:cNvPr id="19" name="Picture 18">
            <a:extLst>
              <a:ext uri="{FF2B5EF4-FFF2-40B4-BE49-F238E27FC236}">
                <a16:creationId xmlns:a16="http://schemas.microsoft.com/office/drawing/2014/main" id="{F4D35561-B34C-C5CE-1FC5-B584A2FA0921}"/>
              </a:ext>
            </a:extLst>
          </p:cNvPr>
          <p:cNvPicPr>
            <a:picLocks noChangeAspect="1"/>
          </p:cNvPicPr>
          <p:nvPr/>
        </p:nvPicPr>
        <p:blipFill>
          <a:blip r:embed="rId3"/>
          <a:stretch>
            <a:fillRect/>
          </a:stretch>
        </p:blipFill>
        <p:spPr>
          <a:xfrm>
            <a:off x="1617233" y="874656"/>
            <a:ext cx="2708296" cy="5930825"/>
          </a:xfrm>
          <a:prstGeom prst="rect">
            <a:avLst/>
          </a:prstGeom>
        </p:spPr>
      </p:pic>
      <p:sp>
        <p:nvSpPr>
          <p:cNvPr id="2" name="TextBox 1">
            <a:extLst>
              <a:ext uri="{FF2B5EF4-FFF2-40B4-BE49-F238E27FC236}">
                <a16:creationId xmlns:a16="http://schemas.microsoft.com/office/drawing/2014/main" id="{A8CD76EB-1B36-2523-6FBC-5237818340DA}"/>
              </a:ext>
            </a:extLst>
          </p:cNvPr>
          <p:cNvSpPr txBox="1"/>
          <p:nvPr/>
        </p:nvSpPr>
        <p:spPr>
          <a:xfrm>
            <a:off x="3336882" y="768536"/>
            <a:ext cx="6566070" cy="369332"/>
          </a:xfrm>
          <a:prstGeom prst="rect">
            <a:avLst/>
          </a:prstGeom>
          <a:noFill/>
        </p:spPr>
        <p:txBody>
          <a:bodyPr wrap="square" rtlCol="0">
            <a:spAutoFit/>
          </a:bodyPr>
          <a:lstStyle/>
          <a:p>
            <a:r>
              <a:rPr lang="en-US"/>
              <a:t>Proprietary Application for Ticket Optimization &amp; Handling</a:t>
            </a:r>
          </a:p>
        </p:txBody>
      </p:sp>
    </p:spTree>
    <p:extLst>
      <p:ext uri="{BB962C8B-B14F-4D97-AF65-F5344CB8AC3E}">
        <p14:creationId xmlns:p14="http://schemas.microsoft.com/office/powerpoint/2010/main" val="20363641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BD3028B-1ADC-D34A-8572-12D96A0DEE02}"/>
              </a:ext>
            </a:extLst>
          </p:cNvPr>
          <p:cNvSpPr txBox="1">
            <a:spLocks/>
          </p:cNvSpPr>
          <p:nvPr/>
        </p:nvSpPr>
        <p:spPr>
          <a:xfrm>
            <a:off x="664316" y="2403061"/>
            <a:ext cx="5853914"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9229" indent="-342900">
              <a:lnSpc>
                <a:spcPct val="100000"/>
              </a:lnSpc>
              <a:spcBef>
                <a:spcPts val="700"/>
              </a:spcBef>
              <a:buSzPct val="100000"/>
              <a:defRPr/>
            </a:pPr>
            <a:endParaRPr lang="en-US" sz="2400" kern="0">
              <a:solidFill>
                <a:srgbClr val="929496"/>
              </a:solidFill>
              <a:ea typeface="Verdana" panose="020B0604030504040204" pitchFamily="34" charset="0"/>
              <a:cs typeface="Verdana" panose="020B0604030504040204" pitchFamily="34" charset="0"/>
              <a:sym typeface="Century Gothic"/>
            </a:endParaRPr>
          </a:p>
        </p:txBody>
      </p:sp>
      <p:sp>
        <p:nvSpPr>
          <p:cNvPr id="5" name="Title 1">
            <a:extLst>
              <a:ext uri="{FF2B5EF4-FFF2-40B4-BE49-F238E27FC236}">
                <a16:creationId xmlns:a16="http://schemas.microsoft.com/office/drawing/2014/main" id="{AA5F8CFE-E0A9-41C8-8568-4ADA879D2AA5}"/>
              </a:ext>
            </a:extLst>
          </p:cNvPr>
          <p:cNvSpPr txBox="1">
            <a:spLocks/>
          </p:cNvSpPr>
          <p:nvPr/>
        </p:nvSpPr>
        <p:spPr>
          <a:xfrm>
            <a:off x="0" y="52519"/>
            <a:ext cx="12192001" cy="80701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1" i="0" kern="1200">
                <a:solidFill>
                  <a:schemeClr val="tx1"/>
                </a:solidFill>
                <a:latin typeface="Levenim MT" panose="02010502060101010101" pitchFamily="2" charset="-79"/>
                <a:ea typeface="+mj-ea"/>
                <a:cs typeface="+mj-cs"/>
              </a:defRPr>
            </a:lvl1pPr>
          </a:lstStyle>
          <a:p>
            <a:r>
              <a:rPr lang="en-US">
                <a:solidFill>
                  <a:srgbClr val="003869"/>
                </a:solidFill>
              </a:rPr>
              <a:t>Service Desk Training</a:t>
            </a:r>
            <a:endParaRPr lang="en-US" sz="2000" b="0">
              <a:solidFill>
                <a:schemeClr val="accent1"/>
              </a:solidFill>
            </a:endParaRPr>
          </a:p>
        </p:txBody>
      </p:sp>
      <p:sp>
        <p:nvSpPr>
          <p:cNvPr id="53" name="TextBox 52">
            <a:extLst>
              <a:ext uri="{FF2B5EF4-FFF2-40B4-BE49-F238E27FC236}">
                <a16:creationId xmlns:a16="http://schemas.microsoft.com/office/drawing/2014/main" id="{A58FC102-B99E-05C0-0470-CEF15ED4A7FA}"/>
              </a:ext>
            </a:extLst>
          </p:cNvPr>
          <p:cNvSpPr txBox="1"/>
          <p:nvPr/>
        </p:nvSpPr>
        <p:spPr>
          <a:xfrm>
            <a:off x="8092949" y="2070424"/>
            <a:ext cx="4013839" cy="2781146"/>
          </a:xfrm>
          <a:prstGeom prst="rect">
            <a:avLst/>
          </a:prstGeom>
          <a:solidFill>
            <a:schemeClr val="bg1"/>
          </a:solidFill>
          <a:effectLst/>
        </p:spPr>
        <p:txBody>
          <a:bodyPr wrap="square" rtlCol="0">
            <a:spAutoFit/>
          </a:bodyPr>
          <a:lstStyle/>
          <a:p>
            <a:pPr marR="0" lvl="0">
              <a:lnSpc>
                <a:spcPct val="107000"/>
              </a:lnSpc>
              <a:spcBef>
                <a:spcPts val="0"/>
              </a:spcBef>
              <a:spcAft>
                <a:spcPts val="0"/>
              </a:spcAft>
            </a:pPr>
            <a:r>
              <a:rPr lang="en-US" sz="2000" b="1">
                <a:effectLst/>
                <a:latin typeface="Calibri Light" panose="020F0302020204030204" pitchFamily="34" charset="0"/>
                <a:ea typeface="MS Mincho" panose="02020609040205080304" pitchFamily="49" charset="-128"/>
                <a:cs typeface="Arial" panose="020B0604020202020204" pitchFamily="34" charset="0"/>
              </a:rPr>
              <a:t>Consistency of Training</a:t>
            </a:r>
          </a:p>
          <a:p>
            <a:pPr marL="285750" indent="-285750">
              <a:lnSpc>
                <a:spcPct val="107000"/>
              </a:lnSpc>
              <a:buFont typeface="Arial" panose="020B0604020202020204" pitchFamily="34" charset="0"/>
              <a:buChar char="•"/>
            </a:pPr>
            <a:r>
              <a:rPr lang="en-US" sz="1600">
                <a:latin typeface="Calibri Light" panose="020F0302020204030204" pitchFamily="34" charset="0"/>
                <a:ea typeface="MS Mincho" panose="02020609040205080304" pitchFamily="49" charset="-128"/>
                <a:cs typeface="Arial" panose="020B0604020202020204" pitchFamily="34" charset="0"/>
              </a:rPr>
              <a:t>Teach and test approach to training includes assessments and stage gates to ensure consistent delivery between agents</a:t>
            </a:r>
          </a:p>
          <a:p>
            <a:pPr marL="285750" indent="-285750">
              <a:lnSpc>
                <a:spcPct val="107000"/>
              </a:lnSpc>
              <a:buFont typeface="Arial" panose="020B0604020202020204" pitchFamily="34" charset="0"/>
              <a:buChar char="•"/>
            </a:pPr>
            <a:r>
              <a:rPr lang="en-US" sz="1600">
                <a:effectLst/>
                <a:latin typeface="Calibri Light" panose="020F0302020204030204" pitchFamily="34" charset="0"/>
                <a:ea typeface="MS Mincho" panose="02020609040205080304" pitchFamily="49" charset="-128"/>
                <a:cs typeface="Arial" panose="020B0604020202020204" pitchFamily="34" charset="0"/>
              </a:rPr>
              <a:t>Agents master broad concepts before receiving training on client-specific requirements</a:t>
            </a:r>
          </a:p>
          <a:p>
            <a:pPr marL="285750" indent="-285750">
              <a:lnSpc>
                <a:spcPct val="107000"/>
              </a:lnSpc>
              <a:buFont typeface="Arial" panose="020B0604020202020204" pitchFamily="34" charset="0"/>
              <a:buChar char="•"/>
            </a:pPr>
            <a:r>
              <a:rPr lang="en-US" sz="1600">
                <a:effectLst/>
                <a:latin typeface="Calibri Light" panose="020F0302020204030204" pitchFamily="34" charset="0"/>
                <a:ea typeface="MS Mincho" panose="02020609040205080304" pitchFamily="49" charset="-128"/>
                <a:cs typeface="Arial" panose="020B0604020202020204" pitchFamily="34" charset="0"/>
              </a:rPr>
              <a:t>Agents must complete EI practice and client specific assessments before being put into live service</a:t>
            </a:r>
          </a:p>
        </p:txBody>
      </p:sp>
      <p:graphicFrame>
        <p:nvGraphicFramePr>
          <p:cNvPr id="3" name="Diagram 2">
            <a:extLst>
              <a:ext uri="{FF2B5EF4-FFF2-40B4-BE49-F238E27FC236}">
                <a16:creationId xmlns:a16="http://schemas.microsoft.com/office/drawing/2014/main" id="{7B4CEC17-B48C-31B3-A12D-061734022D62}"/>
              </a:ext>
            </a:extLst>
          </p:cNvPr>
          <p:cNvGraphicFramePr/>
          <p:nvPr/>
        </p:nvGraphicFramePr>
        <p:xfrm>
          <a:off x="85212" y="1099741"/>
          <a:ext cx="8498349" cy="49866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4F5FE35E-3027-006E-379C-0A7595203D0D}"/>
              </a:ext>
            </a:extLst>
          </p:cNvPr>
          <p:cNvSpPr txBox="1"/>
          <p:nvPr/>
        </p:nvSpPr>
        <p:spPr>
          <a:xfrm>
            <a:off x="3500371" y="589379"/>
            <a:ext cx="5853914" cy="369332"/>
          </a:xfrm>
          <a:prstGeom prst="rect">
            <a:avLst/>
          </a:prstGeom>
          <a:noFill/>
        </p:spPr>
        <p:txBody>
          <a:bodyPr wrap="square" rtlCol="0">
            <a:spAutoFit/>
          </a:bodyPr>
          <a:lstStyle/>
          <a:p>
            <a:r>
              <a:rPr lang="en-US"/>
              <a:t>EI University – Mature Training &amp; Certification Program</a:t>
            </a:r>
          </a:p>
        </p:txBody>
      </p:sp>
    </p:spTree>
    <p:extLst>
      <p:ext uri="{BB962C8B-B14F-4D97-AF65-F5344CB8AC3E}">
        <p14:creationId xmlns:p14="http://schemas.microsoft.com/office/powerpoint/2010/main" val="26744417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8760A-B2F2-BE42-909A-D09743930676}"/>
              </a:ext>
            </a:extLst>
          </p:cNvPr>
          <p:cNvSpPr>
            <a:spLocks noGrp="1"/>
          </p:cNvSpPr>
          <p:nvPr>
            <p:ph type="title"/>
          </p:nvPr>
        </p:nvSpPr>
        <p:spPr>
          <a:xfrm>
            <a:off x="0" y="-13588"/>
            <a:ext cx="12192001" cy="1325563"/>
          </a:xfrm>
        </p:spPr>
        <p:txBody>
          <a:bodyPr/>
          <a:lstStyle/>
          <a:p>
            <a:r>
              <a:rPr kumimoji="0" lang="en-US" sz="4800" b="1" i="0" u="none" strike="noStrike" kern="0" cap="none" spc="0" normalizeH="0" baseline="0" noProof="0">
                <a:ln>
                  <a:noFill/>
                </a:ln>
                <a:solidFill>
                  <a:srgbClr val="003668"/>
                </a:solidFill>
                <a:effectLst/>
                <a:uLnTx/>
                <a:uFillTx/>
                <a:latin typeface="Levenim MT" panose="02010502060101010101" pitchFamily="2" charset="-79"/>
                <a:cs typeface="Levenim MT" panose="02010502060101010101" pitchFamily="2" charset="-79"/>
                <a:sym typeface="Century Gothic"/>
              </a:rPr>
              <a:t>Data Driven Excellence</a:t>
            </a:r>
            <a:endParaRPr lang="en-US">
              <a:cs typeface="Levenim MT" panose="02010502060101010101" pitchFamily="2" charset="-79"/>
            </a:endParaRPr>
          </a:p>
        </p:txBody>
      </p:sp>
      <p:pic>
        <p:nvPicPr>
          <p:cNvPr id="11" name="Picture 10">
            <a:extLst>
              <a:ext uri="{FF2B5EF4-FFF2-40B4-BE49-F238E27FC236}">
                <a16:creationId xmlns:a16="http://schemas.microsoft.com/office/drawing/2014/main" id="{A536931E-F6C3-332C-78B3-D4AC6ECDB508}"/>
              </a:ext>
            </a:extLst>
          </p:cNvPr>
          <p:cNvPicPr>
            <a:picLocks noChangeAspect="1"/>
          </p:cNvPicPr>
          <p:nvPr/>
        </p:nvPicPr>
        <p:blipFill>
          <a:blip r:embed="rId3"/>
          <a:stretch>
            <a:fillRect/>
          </a:stretch>
        </p:blipFill>
        <p:spPr>
          <a:xfrm>
            <a:off x="6286493" y="3717956"/>
            <a:ext cx="14" cy="8"/>
          </a:xfrm>
          <a:prstGeom prst="rect">
            <a:avLst/>
          </a:prstGeom>
        </p:spPr>
      </p:pic>
      <p:pic>
        <p:nvPicPr>
          <p:cNvPr id="4" name="Picture 3">
            <a:extLst>
              <a:ext uri="{FF2B5EF4-FFF2-40B4-BE49-F238E27FC236}">
                <a16:creationId xmlns:a16="http://schemas.microsoft.com/office/drawing/2014/main" id="{2A730E7D-0086-9285-E80B-8C7CD4804894}"/>
              </a:ext>
            </a:extLst>
          </p:cNvPr>
          <p:cNvPicPr>
            <a:picLocks noChangeAspect="1"/>
          </p:cNvPicPr>
          <p:nvPr/>
        </p:nvPicPr>
        <p:blipFill>
          <a:blip r:embed="rId4"/>
          <a:stretch>
            <a:fillRect/>
          </a:stretch>
        </p:blipFill>
        <p:spPr>
          <a:xfrm>
            <a:off x="1441466" y="1410587"/>
            <a:ext cx="9309065" cy="4863601"/>
          </a:xfrm>
          <a:prstGeom prst="rect">
            <a:avLst/>
          </a:prstGeom>
          <a:ln>
            <a:noFill/>
          </a:ln>
          <a:effectLst>
            <a:outerShdw blurRad="292100" dist="139700" dir="2700000" algn="tl" rotWithShape="0">
              <a:srgbClr val="333333">
                <a:alpha val="65000"/>
              </a:srgbClr>
            </a:outerShdw>
          </a:effectLst>
        </p:spPr>
      </p:pic>
      <p:sp>
        <p:nvSpPr>
          <p:cNvPr id="14" name="TextBox 13">
            <a:extLst>
              <a:ext uri="{FF2B5EF4-FFF2-40B4-BE49-F238E27FC236}">
                <a16:creationId xmlns:a16="http://schemas.microsoft.com/office/drawing/2014/main" id="{58DB5BEC-F6B5-A4C8-1BD4-6C6EEF0B1992}"/>
              </a:ext>
            </a:extLst>
          </p:cNvPr>
          <p:cNvSpPr txBox="1"/>
          <p:nvPr/>
        </p:nvSpPr>
        <p:spPr>
          <a:xfrm>
            <a:off x="2635590" y="792400"/>
            <a:ext cx="7157884" cy="369332"/>
          </a:xfrm>
          <a:prstGeom prst="rect">
            <a:avLst/>
          </a:prstGeom>
          <a:noFill/>
        </p:spPr>
        <p:txBody>
          <a:bodyPr wrap="square" rtlCol="0">
            <a:spAutoFit/>
          </a:bodyPr>
          <a:lstStyle/>
          <a:p>
            <a:r>
              <a:rPr lang="en-US"/>
              <a:t>Mature call arrival analysis to drive appropriate staffing to meet demand</a:t>
            </a:r>
          </a:p>
        </p:txBody>
      </p:sp>
    </p:spTree>
    <p:extLst>
      <p:ext uri="{BB962C8B-B14F-4D97-AF65-F5344CB8AC3E}">
        <p14:creationId xmlns:p14="http://schemas.microsoft.com/office/powerpoint/2010/main" val="25720805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8760A-B2F2-BE42-909A-D09743930676}"/>
              </a:ext>
            </a:extLst>
          </p:cNvPr>
          <p:cNvSpPr>
            <a:spLocks noGrp="1"/>
          </p:cNvSpPr>
          <p:nvPr>
            <p:ph type="title"/>
          </p:nvPr>
        </p:nvSpPr>
        <p:spPr>
          <a:xfrm>
            <a:off x="0" y="-13588"/>
            <a:ext cx="12192001" cy="1325563"/>
          </a:xfrm>
        </p:spPr>
        <p:txBody>
          <a:bodyPr/>
          <a:lstStyle/>
          <a:p>
            <a:r>
              <a:rPr kumimoji="0" lang="en-US" sz="4800" b="1" i="0" u="none" strike="noStrike" kern="0" cap="none" spc="0" normalizeH="0" baseline="0" noProof="0">
                <a:ln>
                  <a:noFill/>
                </a:ln>
                <a:solidFill>
                  <a:srgbClr val="003668"/>
                </a:solidFill>
                <a:effectLst/>
                <a:uLnTx/>
                <a:uFillTx/>
                <a:latin typeface="Levenim MT" panose="02010502060101010101" pitchFamily="2" charset="-79"/>
                <a:cs typeface="Levenim MT" panose="02010502060101010101" pitchFamily="2" charset="-79"/>
                <a:sym typeface="Century Gothic"/>
              </a:rPr>
              <a:t>Data Driven Excellence</a:t>
            </a:r>
            <a:endParaRPr lang="en-US">
              <a:cs typeface="Levenim MT" panose="02010502060101010101" pitchFamily="2" charset="-79"/>
            </a:endParaRPr>
          </a:p>
        </p:txBody>
      </p:sp>
      <p:pic>
        <p:nvPicPr>
          <p:cNvPr id="11" name="Picture 10">
            <a:extLst>
              <a:ext uri="{FF2B5EF4-FFF2-40B4-BE49-F238E27FC236}">
                <a16:creationId xmlns:a16="http://schemas.microsoft.com/office/drawing/2014/main" id="{A536931E-F6C3-332C-78B3-D4AC6ECDB508}"/>
              </a:ext>
            </a:extLst>
          </p:cNvPr>
          <p:cNvPicPr>
            <a:picLocks noChangeAspect="1"/>
          </p:cNvPicPr>
          <p:nvPr/>
        </p:nvPicPr>
        <p:blipFill>
          <a:blip r:embed="rId3"/>
          <a:stretch>
            <a:fillRect/>
          </a:stretch>
        </p:blipFill>
        <p:spPr>
          <a:xfrm>
            <a:off x="6117156" y="3514748"/>
            <a:ext cx="14" cy="8"/>
          </a:xfrm>
          <a:prstGeom prst="rect">
            <a:avLst/>
          </a:prstGeom>
        </p:spPr>
      </p:pic>
      <p:pic>
        <p:nvPicPr>
          <p:cNvPr id="13" name="Picture 12" descr="A screenshot of a graph&#10;&#10;Description automatically generated">
            <a:extLst>
              <a:ext uri="{FF2B5EF4-FFF2-40B4-BE49-F238E27FC236}">
                <a16:creationId xmlns:a16="http://schemas.microsoft.com/office/drawing/2014/main" id="{48A0048A-B38A-A917-E71F-1865C279F2A3}"/>
              </a:ext>
            </a:extLst>
          </p:cNvPr>
          <p:cNvPicPr>
            <a:picLocks noChangeAspect="1"/>
          </p:cNvPicPr>
          <p:nvPr/>
        </p:nvPicPr>
        <p:blipFill>
          <a:blip r:embed="rId4"/>
          <a:stretch>
            <a:fillRect/>
          </a:stretch>
        </p:blipFill>
        <p:spPr>
          <a:xfrm>
            <a:off x="1499689" y="1275917"/>
            <a:ext cx="9431594" cy="5053187"/>
          </a:xfrm>
          <a:prstGeom prst="rect">
            <a:avLst/>
          </a:prstGeom>
          <a:ln>
            <a:noFill/>
          </a:ln>
          <a:effectLst>
            <a:outerShdw blurRad="292100" dist="139700" dir="2700000" algn="tl" rotWithShape="0">
              <a:srgbClr val="333333">
                <a:alpha val="65000"/>
              </a:srgbClr>
            </a:outerShdw>
          </a:effectLst>
        </p:spPr>
      </p:pic>
      <p:sp>
        <p:nvSpPr>
          <p:cNvPr id="3" name="TextBox 2">
            <a:extLst>
              <a:ext uri="{FF2B5EF4-FFF2-40B4-BE49-F238E27FC236}">
                <a16:creationId xmlns:a16="http://schemas.microsoft.com/office/drawing/2014/main" id="{1C3B9C11-28A4-EE74-EF67-B61E0D8C5BCC}"/>
              </a:ext>
            </a:extLst>
          </p:cNvPr>
          <p:cNvSpPr txBox="1"/>
          <p:nvPr/>
        </p:nvSpPr>
        <p:spPr>
          <a:xfrm>
            <a:off x="2805881" y="755656"/>
            <a:ext cx="7157884" cy="369332"/>
          </a:xfrm>
          <a:prstGeom prst="rect">
            <a:avLst/>
          </a:prstGeom>
          <a:noFill/>
        </p:spPr>
        <p:txBody>
          <a:bodyPr wrap="square" rtlCol="0">
            <a:spAutoFit/>
          </a:bodyPr>
          <a:lstStyle/>
          <a:p>
            <a:r>
              <a:rPr lang="en-US"/>
              <a:t>Example Statistical Analysis – Call Answer Time Frequency Distribution</a:t>
            </a:r>
          </a:p>
        </p:txBody>
      </p:sp>
      <p:sp>
        <p:nvSpPr>
          <p:cNvPr id="5" name="Rectangle 4">
            <a:extLst>
              <a:ext uri="{FF2B5EF4-FFF2-40B4-BE49-F238E27FC236}">
                <a16:creationId xmlns:a16="http://schemas.microsoft.com/office/drawing/2014/main" id="{8DBD0CA4-BE01-32F1-F9A5-0744DAA08402}"/>
              </a:ext>
            </a:extLst>
          </p:cNvPr>
          <p:cNvSpPr/>
          <p:nvPr/>
        </p:nvSpPr>
        <p:spPr>
          <a:xfrm>
            <a:off x="8877029" y="2869208"/>
            <a:ext cx="2222090" cy="1949115"/>
          </a:xfrm>
          <a:prstGeom prst="rect">
            <a:avLst/>
          </a:prstGeom>
          <a:no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BD9468A5-7861-6EC7-867A-58725A814829}"/>
              </a:ext>
            </a:extLst>
          </p:cNvPr>
          <p:cNvSpPr txBox="1"/>
          <p:nvPr/>
        </p:nvSpPr>
        <p:spPr>
          <a:xfrm>
            <a:off x="4732031" y="2080143"/>
            <a:ext cx="3957499" cy="968278"/>
          </a:xfrm>
          <a:prstGeom prst="rect">
            <a:avLst/>
          </a:prstGeom>
          <a:noFill/>
        </p:spPr>
        <p:txBody>
          <a:bodyPr wrap="square">
            <a:spAutoFit/>
          </a:bodyPr>
          <a:lstStyle/>
          <a:p>
            <a:pPr>
              <a:lnSpc>
                <a:spcPct val="107000"/>
              </a:lnSpc>
            </a:pPr>
            <a:r>
              <a:rPr lang="en-US" b="1">
                <a:latin typeface="Calibri Light" panose="020F0302020204030204" pitchFamily="34" charset="0"/>
                <a:ea typeface="MS Mincho" panose="02020609040205080304" pitchFamily="49" charset="-128"/>
                <a:cs typeface="Arial" panose="020B0604020202020204" pitchFamily="34" charset="0"/>
              </a:rPr>
              <a:t>High Frequency of ASA within 30 Secs</a:t>
            </a:r>
          </a:p>
          <a:p>
            <a:pPr>
              <a:lnSpc>
                <a:spcPct val="107000"/>
              </a:lnSpc>
            </a:pPr>
            <a:r>
              <a:rPr lang="en-US" b="1">
                <a:latin typeface="Calibri Light" panose="020F0302020204030204" pitchFamily="34" charset="0"/>
                <a:ea typeface="MS Mincho" panose="02020609040205080304" pitchFamily="49" charset="-128"/>
                <a:cs typeface="Arial" panose="020B0604020202020204" pitchFamily="34" charset="0"/>
              </a:rPr>
              <a:t>Median ASA 13 Secs</a:t>
            </a:r>
          </a:p>
          <a:p>
            <a:pPr>
              <a:lnSpc>
                <a:spcPct val="107000"/>
              </a:lnSpc>
            </a:pPr>
            <a:r>
              <a:rPr lang="en-US" sz="1800" b="1">
                <a:effectLst/>
                <a:latin typeface="Calibri Light" panose="020F0302020204030204" pitchFamily="34" charset="0"/>
                <a:ea typeface="MS Mincho" panose="02020609040205080304" pitchFamily="49" charset="-128"/>
                <a:cs typeface="Arial" panose="020B0604020202020204" pitchFamily="34" charset="0"/>
              </a:rPr>
              <a:t>Across High Call Volumes</a:t>
            </a:r>
          </a:p>
        </p:txBody>
      </p:sp>
      <p:cxnSp>
        <p:nvCxnSpPr>
          <p:cNvPr id="10" name="Straight Arrow Connector 9">
            <a:extLst>
              <a:ext uri="{FF2B5EF4-FFF2-40B4-BE49-F238E27FC236}">
                <a16:creationId xmlns:a16="http://schemas.microsoft.com/office/drawing/2014/main" id="{CD5407C9-900D-B581-87D4-5F360ED4345B}"/>
              </a:ext>
            </a:extLst>
          </p:cNvPr>
          <p:cNvCxnSpPr>
            <a:cxnSpLocks/>
          </p:cNvCxnSpPr>
          <p:nvPr/>
        </p:nvCxnSpPr>
        <p:spPr>
          <a:xfrm flipH="1">
            <a:off x="2190405" y="2255793"/>
            <a:ext cx="2541626"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8807DF38-60C8-8C5F-8334-B73BA72D04F1}"/>
              </a:ext>
            </a:extLst>
          </p:cNvPr>
          <p:cNvCxnSpPr>
            <a:cxnSpLocks/>
          </p:cNvCxnSpPr>
          <p:nvPr/>
        </p:nvCxnSpPr>
        <p:spPr>
          <a:xfrm>
            <a:off x="6949218" y="2599796"/>
            <a:ext cx="2556386" cy="150352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9656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48A7F65-6982-A77C-727C-22195009E8A2}"/>
              </a:ext>
            </a:extLst>
          </p:cNvPr>
          <p:cNvPicPr>
            <a:picLocks noChangeAspect="1"/>
          </p:cNvPicPr>
          <p:nvPr/>
        </p:nvPicPr>
        <p:blipFill>
          <a:blip r:embed="rId2"/>
          <a:stretch>
            <a:fillRect/>
          </a:stretch>
        </p:blipFill>
        <p:spPr>
          <a:xfrm>
            <a:off x="0" y="1"/>
            <a:ext cx="12192000" cy="6857999"/>
          </a:xfrm>
          <a:prstGeom prst="rect">
            <a:avLst/>
          </a:prstGeom>
        </p:spPr>
      </p:pic>
      <p:pic>
        <p:nvPicPr>
          <p:cNvPr id="6" name="Picture 5">
            <a:extLst>
              <a:ext uri="{FF2B5EF4-FFF2-40B4-BE49-F238E27FC236}">
                <a16:creationId xmlns:a16="http://schemas.microsoft.com/office/drawing/2014/main" id="{4BB2063B-7F69-2815-F96A-5445D3FF7143}"/>
              </a:ext>
            </a:extLst>
          </p:cNvPr>
          <p:cNvPicPr>
            <a:picLocks noChangeAspect="1"/>
          </p:cNvPicPr>
          <p:nvPr/>
        </p:nvPicPr>
        <p:blipFill>
          <a:blip r:embed="rId2"/>
          <a:stretch>
            <a:fillRect/>
          </a:stretch>
        </p:blipFill>
        <p:spPr>
          <a:xfrm>
            <a:off x="0" y="12441"/>
            <a:ext cx="12192000" cy="6857999"/>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1DC62517-86DB-0F44-971D-31DDF4E53490}"/>
              </a:ext>
            </a:extLst>
          </p:cNvPr>
          <p:cNvPicPr>
            <a:picLocks noChangeAspect="1"/>
          </p:cNvPicPr>
          <p:nvPr/>
        </p:nvPicPr>
        <p:blipFill rotWithShape="1">
          <a:blip r:embed="rId3"/>
          <a:srcRect l="-4204" t="14257" r="73714" b="10561"/>
          <a:stretch/>
        </p:blipFill>
        <p:spPr>
          <a:xfrm>
            <a:off x="1130060" y="1716655"/>
            <a:ext cx="3234906" cy="3278039"/>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2" name="TextBox 1">
            <a:extLst>
              <a:ext uri="{FF2B5EF4-FFF2-40B4-BE49-F238E27FC236}">
                <a16:creationId xmlns:a16="http://schemas.microsoft.com/office/drawing/2014/main" id="{0D4948B6-8765-4E0B-963C-658CB3451810}"/>
              </a:ext>
            </a:extLst>
          </p:cNvPr>
          <p:cNvSpPr txBox="1"/>
          <p:nvPr/>
        </p:nvSpPr>
        <p:spPr>
          <a:xfrm>
            <a:off x="5353235" y="524921"/>
            <a:ext cx="6631619" cy="6247864"/>
          </a:xfrm>
          <a:prstGeom prst="rect">
            <a:avLst/>
          </a:prstGeom>
          <a:noFill/>
          <a:ln>
            <a:noFill/>
          </a:ln>
        </p:spPr>
        <p:txBody>
          <a:bodyPr wrap="square" rtlCol="0">
            <a:spAutoFit/>
          </a:bodyPr>
          <a:lstStyle/>
          <a:p>
            <a:r>
              <a:rPr lang="en-US" sz="2000">
                <a:solidFill>
                  <a:schemeClr val="bg1">
                    <a:lumMod val="95000"/>
                  </a:schemeClr>
                </a:solidFill>
                <a:latin typeface="Verdana" panose="020B0604030504040204" pitchFamily="34" charset="0"/>
                <a:ea typeface="Verdana" panose="020B0604030504040204" pitchFamily="34" charset="0"/>
                <a:cs typeface="Arial" panose="020B0604020202020204" pitchFamily="34" charset="0"/>
              </a:rPr>
              <a:t>25+ years of IT Management Solutions Expertise</a:t>
            </a:r>
          </a:p>
          <a:p>
            <a:endParaRPr lang="en-US" sz="2000">
              <a:solidFill>
                <a:schemeClr val="bg1">
                  <a:lumMod val="95000"/>
                </a:schemeClr>
              </a:solidFill>
              <a:latin typeface="Verdana" panose="020B0604030504040204" pitchFamily="34" charset="0"/>
              <a:ea typeface="Verdana" panose="020B0604030504040204" pitchFamily="34" charset="0"/>
              <a:cs typeface="Arial" panose="020B0604020202020204" pitchFamily="34" charset="0"/>
            </a:endParaRPr>
          </a:p>
          <a:p>
            <a:r>
              <a:rPr lang="en-US" sz="2000">
                <a:solidFill>
                  <a:schemeClr val="bg1">
                    <a:lumMod val="95000"/>
                  </a:schemeClr>
                </a:solidFill>
                <a:latin typeface="Verdana" panose="020B0604030504040204" pitchFamily="34" charset="0"/>
                <a:ea typeface="Verdana" panose="020B0604030504040204" pitchFamily="34" charset="0"/>
                <a:cs typeface="Arial" panose="020B0604020202020204" pitchFamily="34" charset="0"/>
              </a:rPr>
              <a:t>More than 80,000 devices under management Globally</a:t>
            </a:r>
          </a:p>
          <a:p>
            <a:endParaRPr lang="en-US" sz="2000">
              <a:solidFill>
                <a:schemeClr val="bg1">
                  <a:lumMod val="95000"/>
                </a:schemeClr>
              </a:solidFill>
              <a:latin typeface="Verdana" panose="020B0604030504040204" pitchFamily="34" charset="0"/>
              <a:ea typeface="Verdana" panose="020B0604030504040204" pitchFamily="34" charset="0"/>
              <a:cs typeface="Arial" panose="020B0604020202020204" pitchFamily="34" charset="0"/>
            </a:endParaRPr>
          </a:p>
          <a:p>
            <a:r>
              <a:rPr lang="en-US" sz="2000">
                <a:solidFill>
                  <a:schemeClr val="bg1">
                    <a:lumMod val="95000"/>
                  </a:schemeClr>
                </a:solidFill>
                <a:latin typeface="Verdana" panose="020B0604030504040204" pitchFamily="34" charset="0"/>
                <a:ea typeface="Verdana" panose="020B0604030504040204" pitchFamily="34" charset="0"/>
                <a:cs typeface="Arial" panose="020B0604020202020204" pitchFamily="34" charset="0"/>
              </a:rPr>
              <a:t>Service Desk handles over 7,500+ phone calls a month and close to 20,000 tickets.</a:t>
            </a:r>
          </a:p>
          <a:p>
            <a:endParaRPr lang="en-US" sz="2000">
              <a:solidFill>
                <a:schemeClr val="bg1">
                  <a:lumMod val="95000"/>
                </a:schemeClr>
              </a:solidFill>
              <a:latin typeface="Verdana" panose="020B0604030504040204" pitchFamily="34" charset="0"/>
              <a:ea typeface="Verdana" panose="020B0604030504040204" pitchFamily="34" charset="0"/>
              <a:cs typeface="Arial" panose="020B0604020202020204" pitchFamily="34" charset="0"/>
            </a:endParaRPr>
          </a:p>
          <a:p>
            <a:r>
              <a:rPr lang="en-US" sz="2000">
                <a:solidFill>
                  <a:schemeClr val="bg1">
                    <a:lumMod val="95000"/>
                  </a:schemeClr>
                </a:solidFill>
                <a:latin typeface="Verdana" panose="020B0604030504040204" pitchFamily="34" charset="0"/>
                <a:ea typeface="Verdana" panose="020B0604030504040204" pitchFamily="34" charset="0"/>
                <a:cs typeface="Arial" panose="020B0604020202020204" pitchFamily="34" charset="0"/>
              </a:rPr>
              <a:t>Partner to Fortune 500 and mid-market companies</a:t>
            </a:r>
          </a:p>
          <a:p>
            <a:endParaRPr lang="en-US" sz="2000">
              <a:solidFill>
                <a:schemeClr val="bg1">
                  <a:lumMod val="95000"/>
                </a:schemeClr>
              </a:solidFill>
              <a:latin typeface="Verdana" panose="020B0604030504040204" pitchFamily="34" charset="0"/>
              <a:ea typeface="Verdana" panose="020B0604030504040204" pitchFamily="34" charset="0"/>
              <a:cs typeface="Arial" panose="020B0604020202020204" pitchFamily="34" charset="0"/>
            </a:endParaRPr>
          </a:p>
          <a:p>
            <a:r>
              <a:rPr lang="en-US" sz="2000">
                <a:solidFill>
                  <a:schemeClr val="bg1">
                    <a:lumMod val="95000"/>
                  </a:schemeClr>
                </a:solidFill>
                <a:latin typeface="Verdana" panose="020B0604030504040204" pitchFamily="34" charset="0"/>
                <a:ea typeface="Verdana" panose="020B0604030504040204" pitchFamily="34" charset="0"/>
                <a:cs typeface="Arial" panose="020B0604020202020204" pitchFamily="34" charset="0"/>
              </a:rPr>
              <a:t>Serving diverse industries including:</a:t>
            </a:r>
          </a:p>
          <a:p>
            <a:pPr marL="800100" lvl="1" indent="-342900">
              <a:buFont typeface="Wingdings" panose="05000000000000000000" pitchFamily="2" charset="2"/>
              <a:buChar char="ü"/>
            </a:pPr>
            <a:r>
              <a:rPr lang="en-US" sz="2000">
                <a:solidFill>
                  <a:schemeClr val="bg1">
                    <a:lumMod val="95000"/>
                  </a:schemeClr>
                </a:solidFill>
                <a:latin typeface="Verdana" panose="020B0604030504040204" pitchFamily="34" charset="0"/>
                <a:ea typeface="Verdana" panose="020B0604030504040204" pitchFamily="34" charset="0"/>
                <a:cs typeface="Arial" panose="020B0604020202020204" pitchFamily="34" charset="0"/>
              </a:rPr>
              <a:t>Non-Profit</a:t>
            </a:r>
          </a:p>
          <a:p>
            <a:pPr marL="800100" lvl="1" indent="-342900">
              <a:buFont typeface="Wingdings" panose="05000000000000000000" pitchFamily="2" charset="2"/>
              <a:buChar char="ü"/>
            </a:pPr>
            <a:r>
              <a:rPr lang="en-US" sz="2000">
                <a:solidFill>
                  <a:schemeClr val="bg1">
                    <a:lumMod val="95000"/>
                  </a:schemeClr>
                </a:solidFill>
                <a:latin typeface="Verdana" panose="020B0604030504040204" pitchFamily="34" charset="0"/>
                <a:ea typeface="Verdana" panose="020B0604030504040204" pitchFamily="34" charset="0"/>
                <a:cs typeface="Arial" panose="020B0604020202020204" pitchFamily="34" charset="0"/>
              </a:rPr>
              <a:t>Transportation &amp; Logistics</a:t>
            </a:r>
          </a:p>
          <a:p>
            <a:pPr marL="800100" lvl="1" indent="-342900">
              <a:buFont typeface="Wingdings" panose="05000000000000000000" pitchFamily="2" charset="2"/>
              <a:buChar char="ü"/>
            </a:pPr>
            <a:r>
              <a:rPr lang="en-US" sz="2000">
                <a:solidFill>
                  <a:schemeClr val="bg1">
                    <a:lumMod val="95000"/>
                  </a:schemeClr>
                </a:solidFill>
                <a:latin typeface="Verdana" panose="020B0604030504040204" pitchFamily="34" charset="0"/>
                <a:ea typeface="Verdana" panose="020B0604030504040204" pitchFamily="34" charset="0"/>
                <a:cs typeface="Arial" panose="020B0604020202020204" pitchFamily="34" charset="0"/>
              </a:rPr>
              <a:t>Financial &amp; Banking</a:t>
            </a:r>
          </a:p>
          <a:p>
            <a:pPr marL="800100" lvl="1" indent="-342900">
              <a:buFont typeface="Wingdings" panose="05000000000000000000" pitchFamily="2" charset="2"/>
              <a:buChar char="ü"/>
            </a:pPr>
            <a:r>
              <a:rPr lang="en-US" sz="2000">
                <a:solidFill>
                  <a:schemeClr val="bg1">
                    <a:lumMod val="95000"/>
                  </a:schemeClr>
                </a:solidFill>
                <a:latin typeface="Verdana" panose="020B0604030504040204" pitchFamily="34" charset="0"/>
                <a:ea typeface="Verdana" panose="020B0604030504040204" pitchFamily="34" charset="0"/>
                <a:cs typeface="Arial" panose="020B0604020202020204" pitchFamily="34" charset="0"/>
              </a:rPr>
              <a:t>Insurance</a:t>
            </a:r>
          </a:p>
          <a:p>
            <a:pPr marL="800100" lvl="1" indent="-342900">
              <a:buFont typeface="Wingdings" panose="05000000000000000000" pitchFamily="2" charset="2"/>
              <a:buChar char="ü"/>
            </a:pPr>
            <a:r>
              <a:rPr lang="en-US" sz="2000">
                <a:solidFill>
                  <a:schemeClr val="bg1">
                    <a:lumMod val="95000"/>
                  </a:schemeClr>
                </a:solidFill>
                <a:latin typeface="Verdana" panose="020B0604030504040204" pitchFamily="34" charset="0"/>
                <a:ea typeface="Verdana" panose="020B0604030504040204" pitchFamily="34" charset="0"/>
                <a:cs typeface="Arial" panose="020B0604020202020204" pitchFamily="34" charset="0"/>
              </a:rPr>
              <a:t>Healthcare</a:t>
            </a:r>
          </a:p>
          <a:p>
            <a:pPr marL="800100" lvl="1" indent="-342900">
              <a:buFont typeface="Wingdings" panose="05000000000000000000" pitchFamily="2" charset="2"/>
              <a:buChar char="ü"/>
            </a:pPr>
            <a:r>
              <a:rPr lang="en-US" sz="2000">
                <a:solidFill>
                  <a:schemeClr val="bg1">
                    <a:lumMod val="95000"/>
                  </a:schemeClr>
                </a:solidFill>
                <a:latin typeface="Verdana" panose="020B0604030504040204" pitchFamily="34" charset="0"/>
                <a:ea typeface="Verdana" panose="020B0604030504040204" pitchFamily="34" charset="0"/>
                <a:cs typeface="Arial" panose="020B0604020202020204" pitchFamily="34" charset="0"/>
              </a:rPr>
              <a:t>Manufacturing</a:t>
            </a:r>
          </a:p>
          <a:p>
            <a:pPr marL="800100" lvl="1" indent="-342900">
              <a:buFont typeface="Wingdings" panose="05000000000000000000" pitchFamily="2" charset="2"/>
              <a:buChar char="ü"/>
            </a:pPr>
            <a:r>
              <a:rPr lang="en-US" sz="2000">
                <a:solidFill>
                  <a:schemeClr val="bg1">
                    <a:lumMod val="95000"/>
                  </a:schemeClr>
                </a:solidFill>
                <a:latin typeface="Verdana" panose="020B0604030504040204" pitchFamily="34" charset="0"/>
                <a:ea typeface="Verdana" panose="020B0604030504040204" pitchFamily="34" charset="0"/>
                <a:cs typeface="Arial" panose="020B0604020202020204" pitchFamily="34" charset="0"/>
              </a:rPr>
              <a:t>Real Estate </a:t>
            </a:r>
          </a:p>
          <a:p>
            <a:pPr marL="800100" lvl="1" indent="-342900">
              <a:buFont typeface="Wingdings" panose="05000000000000000000" pitchFamily="2" charset="2"/>
              <a:buChar char="ü"/>
            </a:pPr>
            <a:r>
              <a:rPr lang="en-US" sz="2000">
                <a:solidFill>
                  <a:schemeClr val="bg1">
                    <a:lumMod val="95000"/>
                  </a:schemeClr>
                </a:solidFill>
                <a:latin typeface="Verdana" panose="020B0604030504040204" pitchFamily="34" charset="0"/>
                <a:ea typeface="Verdana" panose="020B0604030504040204" pitchFamily="34" charset="0"/>
                <a:cs typeface="Arial" panose="020B0604020202020204" pitchFamily="34" charset="0"/>
              </a:rPr>
              <a:t>And More</a:t>
            </a:r>
          </a:p>
        </p:txBody>
      </p:sp>
      <p:cxnSp>
        <p:nvCxnSpPr>
          <p:cNvPr id="4" name="Straight Connector 3">
            <a:extLst>
              <a:ext uri="{FF2B5EF4-FFF2-40B4-BE49-F238E27FC236}">
                <a16:creationId xmlns:a16="http://schemas.microsoft.com/office/drawing/2014/main" id="{F14695DC-1BE4-4CE2-9952-57A70F1DB611}"/>
              </a:ext>
            </a:extLst>
          </p:cNvPr>
          <p:cNvCxnSpPr/>
          <p:nvPr/>
        </p:nvCxnSpPr>
        <p:spPr>
          <a:xfrm>
            <a:off x="5468645" y="1109709"/>
            <a:ext cx="629426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C6AE0A74-2F7E-44F1-AC5B-D298FF874CC2}"/>
              </a:ext>
            </a:extLst>
          </p:cNvPr>
          <p:cNvCxnSpPr/>
          <p:nvPr/>
        </p:nvCxnSpPr>
        <p:spPr>
          <a:xfrm>
            <a:off x="5468645" y="2007833"/>
            <a:ext cx="629426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3036EBF-437B-47AF-8CF3-71A263886A4D}"/>
              </a:ext>
            </a:extLst>
          </p:cNvPr>
          <p:cNvCxnSpPr/>
          <p:nvPr/>
        </p:nvCxnSpPr>
        <p:spPr>
          <a:xfrm>
            <a:off x="5468645" y="2966622"/>
            <a:ext cx="6294268" cy="0"/>
          </a:xfrm>
          <a:prstGeom prst="line">
            <a:avLst/>
          </a:prstGeom>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C1BC6B30-B667-3864-B9EA-5F4557682F93}"/>
              </a:ext>
            </a:extLst>
          </p:cNvPr>
          <p:cNvPicPr>
            <a:picLocks noChangeAspect="1"/>
          </p:cNvPicPr>
          <p:nvPr/>
        </p:nvPicPr>
        <p:blipFill>
          <a:blip r:embed="rId4"/>
          <a:stretch>
            <a:fillRect/>
          </a:stretch>
        </p:blipFill>
        <p:spPr>
          <a:xfrm>
            <a:off x="5468645" y="3865567"/>
            <a:ext cx="6303810" cy="6097"/>
          </a:xfrm>
          <a:prstGeom prst="rect">
            <a:avLst/>
          </a:prstGeom>
        </p:spPr>
      </p:pic>
    </p:spTree>
    <p:extLst>
      <p:ext uri="{BB962C8B-B14F-4D97-AF65-F5344CB8AC3E}">
        <p14:creationId xmlns:p14="http://schemas.microsoft.com/office/powerpoint/2010/main" val="26722422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687AA24-FA75-1464-F738-8290518E375D}"/>
              </a:ext>
            </a:extLst>
          </p:cNvPr>
          <p:cNvPicPr>
            <a:picLocks noChangeAspect="1"/>
          </p:cNvPicPr>
          <p:nvPr/>
        </p:nvPicPr>
        <p:blipFill>
          <a:blip r:embed="rId2"/>
          <a:stretch>
            <a:fillRect/>
          </a:stretch>
        </p:blipFill>
        <p:spPr>
          <a:xfrm>
            <a:off x="5504609" y="1320491"/>
            <a:ext cx="6252309" cy="1848014"/>
          </a:xfrm>
          <a:prstGeom prst="rect">
            <a:avLst/>
          </a:prstGeom>
        </p:spPr>
      </p:pic>
      <p:sp>
        <p:nvSpPr>
          <p:cNvPr id="2" name="Title 1">
            <a:extLst>
              <a:ext uri="{FF2B5EF4-FFF2-40B4-BE49-F238E27FC236}">
                <a16:creationId xmlns:a16="http://schemas.microsoft.com/office/drawing/2014/main" id="{B8E44F63-F84F-46CD-B9F0-5395D174D9DB}"/>
              </a:ext>
            </a:extLst>
          </p:cNvPr>
          <p:cNvSpPr>
            <a:spLocks noGrp="1"/>
          </p:cNvSpPr>
          <p:nvPr>
            <p:ph type="title"/>
          </p:nvPr>
        </p:nvSpPr>
        <p:spPr>
          <a:xfrm>
            <a:off x="-1" y="134072"/>
            <a:ext cx="12192001" cy="566928"/>
          </a:xfrm>
        </p:spPr>
        <p:txBody>
          <a:bodyPr>
            <a:normAutofit fontScale="90000"/>
          </a:bodyPr>
          <a:lstStyle/>
          <a:p>
            <a:r>
              <a:rPr kumimoji="0" lang="en-US" sz="5400" b="1" i="0" u="none" strike="noStrike" kern="0" cap="none" spc="0" normalizeH="0" baseline="0" noProof="0">
                <a:ln>
                  <a:noFill/>
                </a:ln>
                <a:solidFill>
                  <a:srgbClr val="003668"/>
                </a:solidFill>
                <a:effectLst/>
                <a:uLnTx/>
                <a:uFillTx/>
                <a:latin typeface="Levenim MT" panose="02010502060101010101" pitchFamily="2" charset="-79"/>
                <a:cs typeface="Levenim MT" panose="02010502060101010101" pitchFamily="2" charset="-79"/>
                <a:sym typeface="Century Gothic"/>
              </a:rPr>
              <a:t>ITSM Process Example</a:t>
            </a:r>
            <a:endParaRPr lang="en-US">
              <a:latin typeface="Levenim MT" panose="02010502060101010101" pitchFamily="2" charset="-79"/>
              <a:cs typeface="Levenim MT" panose="02010502060101010101" pitchFamily="2" charset="-79"/>
            </a:endParaRPr>
          </a:p>
        </p:txBody>
      </p:sp>
      <p:sp>
        <p:nvSpPr>
          <p:cNvPr id="5" name="TextBox 4">
            <a:extLst>
              <a:ext uri="{FF2B5EF4-FFF2-40B4-BE49-F238E27FC236}">
                <a16:creationId xmlns:a16="http://schemas.microsoft.com/office/drawing/2014/main" id="{90253803-8837-EE1A-3827-F7C399152E90}"/>
              </a:ext>
            </a:extLst>
          </p:cNvPr>
          <p:cNvSpPr txBox="1"/>
          <p:nvPr/>
        </p:nvSpPr>
        <p:spPr>
          <a:xfrm>
            <a:off x="2711196" y="566564"/>
            <a:ext cx="7690104" cy="338554"/>
          </a:xfrm>
          <a:prstGeom prst="rect">
            <a:avLst/>
          </a:prstGeom>
          <a:noFill/>
        </p:spPr>
        <p:txBody>
          <a:bodyPr wrap="square" rtlCol="0">
            <a:spAutoFit/>
          </a:bodyPr>
          <a:lstStyle/>
          <a:p>
            <a:r>
              <a:rPr lang="en-US" sz="1600"/>
              <a:t>Mature Major Incident Management Process with Business Communications</a:t>
            </a:r>
          </a:p>
        </p:txBody>
      </p:sp>
      <p:sp>
        <p:nvSpPr>
          <p:cNvPr id="3" name="TextBox 2">
            <a:extLst>
              <a:ext uri="{FF2B5EF4-FFF2-40B4-BE49-F238E27FC236}">
                <a16:creationId xmlns:a16="http://schemas.microsoft.com/office/drawing/2014/main" id="{F7FBC7C6-E3A1-200C-4090-38FD6826ECA5}"/>
              </a:ext>
            </a:extLst>
          </p:cNvPr>
          <p:cNvSpPr txBox="1"/>
          <p:nvPr/>
        </p:nvSpPr>
        <p:spPr>
          <a:xfrm>
            <a:off x="145626" y="1248492"/>
            <a:ext cx="5104314" cy="2308324"/>
          </a:xfrm>
          <a:prstGeom prst="rect">
            <a:avLst/>
          </a:prstGeom>
          <a:noFill/>
        </p:spPr>
        <p:txBody>
          <a:bodyPr wrap="square" rtlCol="0">
            <a:spAutoFit/>
          </a:bodyPr>
          <a:lstStyle/>
          <a:p>
            <a:r>
              <a:rPr lang="en-US" b="1"/>
              <a:t>Major Incident Management </a:t>
            </a:r>
          </a:p>
          <a:p>
            <a:pPr marL="742950" lvl="1" indent="-285750">
              <a:buFont typeface="Arial" panose="020B0604020202020204" pitchFamily="34" charset="0"/>
              <a:buChar char="•"/>
            </a:pPr>
            <a:r>
              <a:rPr lang="en-US"/>
              <a:t>Declaring and Managing Major Incidents</a:t>
            </a:r>
          </a:p>
          <a:p>
            <a:pPr marL="742950" lvl="1" indent="-285750">
              <a:buFont typeface="Arial" panose="020B0604020202020204" pitchFamily="34" charset="0"/>
              <a:buChar char="•"/>
            </a:pPr>
            <a:endParaRPr lang="en-US"/>
          </a:p>
          <a:p>
            <a:r>
              <a:rPr lang="en-US" b="1"/>
              <a:t>Major Incident Business Communications</a:t>
            </a:r>
          </a:p>
          <a:p>
            <a:pPr marL="742950" lvl="1" indent="-285750">
              <a:buFont typeface="Arial" panose="020B0604020202020204" pitchFamily="34" charset="0"/>
              <a:buChar char="•"/>
            </a:pPr>
            <a:r>
              <a:rPr lang="en-US"/>
              <a:t>Managing Communications to Stakeholders</a:t>
            </a:r>
          </a:p>
          <a:p>
            <a:pPr marL="742950" lvl="1" indent="-285750">
              <a:buFont typeface="Arial" panose="020B0604020202020204" pitchFamily="34" charset="0"/>
              <a:buChar char="•"/>
            </a:pPr>
            <a:r>
              <a:rPr lang="en-US"/>
              <a:t>MIM Communication App to drive consistency</a:t>
            </a:r>
          </a:p>
          <a:p>
            <a:pPr marL="742950" lvl="1" indent="-285750">
              <a:buFont typeface="Arial" panose="020B0604020202020204" pitchFamily="34" charset="0"/>
              <a:buChar char="•"/>
            </a:pPr>
            <a:endParaRPr lang="en-US">
              <a:solidFill>
                <a:schemeClr val="bg1">
                  <a:lumMod val="50000"/>
                </a:schemeClr>
              </a:solidFill>
            </a:endParaRPr>
          </a:p>
        </p:txBody>
      </p:sp>
      <p:sp>
        <p:nvSpPr>
          <p:cNvPr id="9" name="TextBox 8">
            <a:extLst>
              <a:ext uri="{FF2B5EF4-FFF2-40B4-BE49-F238E27FC236}">
                <a16:creationId xmlns:a16="http://schemas.microsoft.com/office/drawing/2014/main" id="{5936B10F-678A-C019-C619-6F3C57AF5067}"/>
              </a:ext>
            </a:extLst>
          </p:cNvPr>
          <p:cNvSpPr txBox="1"/>
          <p:nvPr/>
        </p:nvSpPr>
        <p:spPr>
          <a:xfrm>
            <a:off x="3003126" y="4872816"/>
            <a:ext cx="3393102" cy="1200329"/>
          </a:xfrm>
          <a:prstGeom prst="rect">
            <a:avLst/>
          </a:prstGeom>
          <a:noFill/>
        </p:spPr>
        <p:txBody>
          <a:bodyPr wrap="square">
            <a:spAutoFit/>
          </a:bodyPr>
          <a:lstStyle/>
          <a:p>
            <a:pPr lvl="1"/>
            <a:r>
              <a:rPr lang="en-US">
                <a:solidFill>
                  <a:schemeClr val="accent6">
                    <a:lumMod val="25000"/>
                  </a:schemeClr>
                </a:solidFill>
              </a:rPr>
              <a:t>Initial MIM Notification</a:t>
            </a:r>
          </a:p>
          <a:p>
            <a:pPr lvl="1"/>
            <a:r>
              <a:rPr lang="en-US">
                <a:solidFill>
                  <a:schemeClr val="accent6">
                    <a:lumMod val="25000"/>
                  </a:schemeClr>
                </a:solidFill>
              </a:rPr>
              <a:t>Bridge Line Management</a:t>
            </a:r>
          </a:p>
          <a:p>
            <a:pPr lvl="1"/>
            <a:r>
              <a:rPr lang="en-US">
                <a:solidFill>
                  <a:schemeClr val="accent6">
                    <a:lumMod val="25000"/>
                  </a:schemeClr>
                </a:solidFill>
              </a:rPr>
              <a:t>MIM Update Notifications </a:t>
            </a:r>
          </a:p>
          <a:p>
            <a:pPr lvl="1"/>
            <a:r>
              <a:rPr lang="en-US">
                <a:solidFill>
                  <a:schemeClr val="accent6">
                    <a:lumMod val="25000"/>
                  </a:schemeClr>
                </a:solidFill>
              </a:rPr>
              <a:t>MIM Resolution Notifications</a:t>
            </a:r>
          </a:p>
        </p:txBody>
      </p:sp>
      <p:sp>
        <p:nvSpPr>
          <p:cNvPr id="10" name="TextBox 9">
            <a:extLst>
              <a:ext uri="{FF2B5EF4-FFF2-40B4-BE49-F238E27FC236}">
                <a16:creationId xmlns:a16="http://schemas.microsoft.com/office/drawing/2014/main" id="{31929C49-A49B-69BA-4235-C898FA4E9FB7}"/>
              </a:ext>
            </a:extLst>
          </p:cNvPr>
          <p:cNvSpPr txBox="1"/>
          <p:nvPr/>
        </p:nvSpPr>
        <p:spPr>
          <a:xfrm>
            <a:off x="7333488" y="1096473"/>
            <a:ext cx="3653706" cy="307777"/>
          </a:xfrm>
          <a:prstGeom prst="rect">
            <a:avLst/>
          </a:prstGeom>
          <a:solidFill>
            <a:schemeClr val="bg1"/>
          </a:solidFill>
          <a:ln>
            <a:solidFill>
              <a:schemeClr val="accent5">
                <a:lumMod val="10000"/>
              </a:schemeClr>
            </a:solidFill>
          </a:ln>
        </p:spPr>
        <p:txBody>
          <a:bodyPr wrap="square" rtlCol="0">
            <a:spAutoFit/>
          </a:bodyPr>
          <a:lstStyle/>
          <a:p>
            <a:pPr algn="ctr"/>
            <a:r>
              <a:rPr lang="en-US" sz="1400"/>
              <a:t>Custom Major Incident Notification Application</a:t>
            </a:r>
          </a:p>
        </p:txBody>
      </p:sp>
      <p:sp>
        <p:nvSpPr>
          <p:cNvPr id="11" name="TextBox 10">
            <a:extLst>
              <a:ext uri="{FF2B5EF4-FFF2-40B4-BE49-F238E27FC236}">
                <a16:creationId xmlns:a16="http://schemas.microsoft.com/office/drawing/2014/main" id="{E3C5EC78-157E-93E7-63FF-AB169B88A8FE}"/>
              </a:ext>
            </a:extLst>
          </p:cNvPr>
          <p:cNvSpPr txBox="1"/>
          <p:nvPr/>
        </p:nvSpPr>
        <p:spPr>
          <a:xfrm>
            <a:off x="3003126" y="4295947"/>
            <a:ext cx="3653706" cy="523220"/>
          </a:xfrm>
          <a:prstGeom prst="rect">
            <a:avLst/>
          </a:prstGeom>
          <a:solidFill>
            <a:schemeClr val="bg1"/>
          </a:solidFill>
          <a:ln>
            <a:solidFill>
              <a:schemeClr val="accent5">
                <a:lumMod val="10000"/>
              </a:schemeClr>
            </a:solidFill>
          </a:ln>
        </p:spPr>
        <p:txBody>
          <a:bodyPr wrap="square" rtlCol="0">
            <a:spAutoFit/>
          </a:bodyPr>
          <a:lstStyle/>
          <a:p>
            <a:pPr algn="ctr"/>
            <a:r>
              <a:rPr lang="en-US" sz="1400"/>
              <a:t>Custom Major Incident Notification Templates</a:t>
            </a:r>
          </a:p>
          <a:p>
            <a:pPr algn="ctr"/>
            <a:r>
              <a:rPr lang="en-US" sz="1400"/>
              <a:t>Brandable to BCH</a:t>
            </a:r>
          </a:p>
        </p:txBody>
      </p:sp>
      <p:pic>
        <p:nvPicPr>
          <p:cNvPr id="17410" name="Picture 2" descr="image">
            <a:extLst>
              <a:ext uri="{FF2B5EF4-FFF2-40B4-BE49-F238E27FC236}">
                <a16:creationId xmlns:a16="http://schemas.microsoft.com/office/drawing/2014/main" id="{C73E0CD5-E2DA-1644-37D5-B08D020719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0904" y="2603775"/>
            <a:ext cx="3653706" cy="38301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cxnSp>
        <p:nvCxnSpPr>
          <p:cNvPr id="13" name="Straight Arrow Connector 12">
            <a:extLst>
              <a:ext uri="{FF2B5EF4-FFF2-40B4-BE49-F238E27FC236}">
                <a16:creationId xmlns:a16="http://schemas.microsoft.com/office/drawing/2014/main" id="{B072F159-D0A7-8E73-DB44-B7650B75EE52}"/>
              </a:ext>
            </a:extLst>
          </p:cNvPr>
          <p:cNvCxnSpPr>
            <a:cxnSpLocks/>
          </p:cNvCxnSpPr>
          <p:nvPr/>
        </p:nvCxnSpPr>
        <p:spPr>
          <a:xfrm flipV="1">
            <a:off x="6556248" y="3968296"/>
            <a:ext cx="777240" cy="448056"/>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43857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AD63DC-7210-44B3-F4B8-D23000FD4AED}"/>
              </a:ext>
            </a:extLst>
          </p:cNvPr>
          <p:cNvPicPr>
            <a:picLocks noChangeAspect="1"/>
          </p:cNvPicPr>
          <p:nvPr/>
        </p:nvPicPr>
        <p:blipFill>
          <a:blip r:embed="rId2"/>
          <a:stretch>
            <a:fillRect/>
          </a:stretch>
        </p:blipFill>
        <p:spPr>
          <a:xfrm>
            <a:off x="0" y="1"/>
            <a:ext cx="12192000" cy="6857999"/>
          </a:xfrm>
          <a:prstGeom prst="rect">
            <a:avLst/>
          </a:prstGeom>
        </p:spPr>
      </p:pic>
      <p:sp>
        <p:nvSpPr>
          <p:cNvPr id="4" name="TextBox 3">
            <a:extLst>
              <a:ext uri="{FF2B5EF4-FFF2-40B4-BE49-F238E27FC236}">
                <a16:creationId xmlns:a16="http://schemas.microsoft.com/office/drawing/2014/main" id="{272B4954-DABF-436A-9304-A25DEEE35256}"/>
              </a:ext>
            </a:extLst>
          </p:cNvPr>
          <p:cNvSpPr txBox="1"/>
          <p:nvPr/>
        </p:nvSpPr>
        <p:spPr>
          <a:xfrm>
            <a:off x="883299" y="1744994"/>
            <a:ext cx="10593354" cy="677108"/>
          </a:xfrm>
          <a:prstGeom prst="rect">
            <a:avLst/>
          </a:prstGeom>
          <a:noFill/>
        </p:spPr>
        <p:txBody>
          <a:bodyPr wrap="square">
            <a:spAutoFit/>
          </a:bodyPr>
          <a:lstStyle/>
          <a:p>
            <a:pPr algn="ctr"/>
            <a:r>
              <a:rPr lang="en-US" sz="3800" b="1">
                <a:solidFill>
                  <a:schemeClr val="bg1"/>
                </a:solidFill>
                <a:latin typeface="Open Sans" panose="020B0606030504020204" pitchFamily="34" charset="0"/>
                <a:ea typeface="Open Sans" panose="020B0606030504020204" pitchFamily="34" charset="0"/>
                <a:cs typeface="Open Sans" panose="020B0606030504020204" pitchFamily="34" charset="0"/>
              </a:rPr>
              <a:t>Cyber Security Services Overview</a:t>
            </a:r>
          </a:p>
        </p:txBody>
      </p:sp>
    </p:spTree>
    <p:extLst>
      <p:ext uri="{BB962C8B-B14F-4D97-AF65-F5344CB8AC3E}">
        <p14:creationId xmlns:p14="http://schemas.microsoft.com/office/powerpoint/2010/main" val="2806764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0467" y="60960"/>
            <a:ext cx="8795320" cy="1143000"/>
          </a:xfrm>
        </p:spPr>
        <p:txBody>
          <a:bodyPr>
            <a:normAutofit/>
          </a:bodyPr>
          <a:lstStyle/>
          <a:p>
            <a:pPr algn="l"/>
            <a:r>
              <a:rPr lang="en-US" sz="4000" cap="none">
                <a:solidFill>
                  <a:srgbClr val="002060"/>
                </a:solidFill>
                <a:latin typeface="Century Gothic" panose="020B0502020202020204" pitchFamily="34" charset="0"/>
              </a:rPr>
              <a:t>EI Cyber Security Services</a:t>
            </a:r>
          </a:p>
        </p:txBody>
      </p:sp>
      <p:sp>
        <p:nvSpPr>
          <p:cNvPr id="8" name="TextBox 7">
            <a:extLst>
              <a:ext uri="{FF2B5EF4-FFF2-40B4-BE49-F238E27FC236}">
                <a16:creationId xmlns:a16="http://schemas.microsoft.com/office/drawing/2014/main" id="{CB016054-B5B3-9A17-797C-1E7EC5D823FF}"/>
              </a:ext>
            </a:extLst>
          </p:cNvPr>
          <p:cNvSpPr txBox="1"/>
          <p:nvPr/>
        </p:nvSpPr>
        <p:spPr>
          <a:xfrm>
            <a:off x="135681" y="3188507"/>
            <a:ext cx="6292573" cy="2308324"/>
          </a:xfrm>
          <a:prstGeom prst="rect">
            <a:avLst/>
          </a:prstGeom>
          <a:noFill/>
        </p:spPr>
        <p:txBody>
          <a:bodyPr wrap="square">
            <a:spAutoFit/>
          </a:bodyPr>
          <a:lstStyle/>
          <a:p>
            <a:pPr marL="742950" lvl="1" indent="-285750">
              <a:lnSpc>
                <a:spcPct val="100000"/>
              </a:lnSpc>
              <a:spcBef>
                <a:spcPts val="0"/>
              </a:spcBef>
              <a:buClr>
                <a:srgbClr val="C00000"/>
              </a:buClr>
              <a:buSzPct val="100000"/>
              <a:buFont typeface="Arial" panose="020B0604020202020204" pitchFamily="34" charset="0"/>
              <a:buChar char="•"/>
              <a:defRPr/>
            </a:pPr>
            <a:r>
              <a:rPr lang="en-US">
                <a:latin typeface="Verdana" panose="020B0604030504040204" pitchFamily="34" charset="0"/>
                <a:ea typeface="Verdana" panose="020B0604030504040204" pitchFamily="34" charset="0"/>
                <a:cs typeface="Calibri"/>
              </a:rPr>
              <a:t>24x7x365 Security Operations Center</a:t>
            </a:r>
          </a:p>
          <a:p>
            <a:pPr marL="742950" lvl="1" indent="-285750">
              <a:lnSpc>
                <a:spcPct val="100000"/>
              </a:lnSpc>
              <a:spcBef>
                <a:spcPts val="0"/>
              </a:spcBef>
              <a:buClr>
                <a:srgbClr val="C00000"/>
              </a:buClr>
              <a:buSzPct val="100000"/>
              <a:buFont typeface="Arial" panose="020B0604020202020204" pitchFamily="34" charset="0"/>
              <a:buChar char="•"/>
              <a:defRPr/>
            </a:pPr>
            <a:r>
              <a:rPr lang="en-US">
                <a:latin typeface="Verdana" panose="020B0604030504040204" pitchFamily="34" charset="0"/>
                <a:ea typeface="Verdana" panose="020B0604030504040204" pitchFamily="34" charset="0"/>
                <a:cs typeface="Calibri"/>
              </a:rPr>
              <a:t>Managed EDR</a:t>
            </a:r>
          </a:p>
          <a:p>
            <a:pPr marL="742950" lvl="1" indent="-285750">
              <a:lnSpc>
                <a:spcPct val="100000"/>
              </a:lnSpc>
              <a:spcBef>
                <a:spcPts val="0"/>
              </a:spcBef>
              <a:buClr>
                <a:srgbClr val="C00000"/>
              </a:buClr>
              <a:buSzPct val="100000"/>
              <a:buFont typeface="Arial" panose="020B0604020202020204" pitchFamily="34" charset="0"/>
              <a:buChar char="•"/>
              <a:defRPr/>
            </a:pPr>
            <a:r>
              <a:rPr lang="en-US">
                <a:latin typeface="Verdana" panose="020B0604030504040204" pitchFamily="34" charset="0"/>
                <a:ea typeface="Verdana" panose="020B0604030504040204" pitchFamily="34" charset="0"/>
                <a:cs typeface="Calibri"/>
              </a:rPr>
              <a:t>Managed SIEM</a:t>
            </a:r>
          </a:p>
          <a:p>
            <a:pPr marL="742950" lvl="1" indent="-285750">
              <a:lnSpc>
                <a:spcPct val="100000"/>
              </a:lnSpc>
              <a:spcBef>
                <a:spcPts val="0"/>
              </a:spcBef>
              <a:buClr>
                <a:srgbClr val="C00000"/>
              </a:buClr>
              <a:buSzPct val="100000"/>
              <a:buFont typeface="Arial" panose="020B0604020202020204" pitchFamily="34" charset="0"/>
              <a:buChar char="•"/>
              <a:defRPr/>
            </a:pPr>
            <a:r>
              <a:rPr lang="en-US">
                <a:latin typeface="Verdana" panose="020B0604030504040204" pitchFamily="34" charset="0"/>
                <a:ea typeface="Verdana" panose="020B0604030504040204" pitchFamily="34" charset="0"/>
                <a:cs typeface="Calibri"/>
              </a:rPr>
              <a:t>Firewall Management</a:t>
            </a:r>
          </a:p>
          <a:p>
            <a:pPr marL="742950" lvl="1" indent="-285750">
              <a:lnSpc>
                <a:spcPct val="100000"/>
              </a:lnSpc>
              <a:spcBef>
                <a:spcPts val="0"/>
              </a:spcBef>
              <a:buClr>
                <a:srgbClr val="C00000"/>
              </a:buClr>
              <a:buSzPct val="100000"/>
              <a:buFont typeface="Arial" panose="020B0604020202020204" pitchFamily="34" charset="0"/>
              <a:buChar char="•"/>
              <a:defRPr/>
            </a:pPr>
            <a:r>
              <a:rPr lang="en-US">
                <a:latin typeface="Verdana" panose="020B0604030504040204" pitchFamily="34" charset="0"/>
                <a:ea typeface="Verdana" panose="020B0604030504040204" pitchFamily="34" charset="0"/>
                <a:cs typeface="Calibri"/>
              </a:rPr>
              <a:t>Vulnerability Management</a:t>
            </a:r>
          </a:p>
          <a:p>
            <a:pPr marL="742950" lvl="1" indent="-285750">
              <a:lnSpc>
                <a:spcPct val="100000"/>
              </a:lnSpc>
              <a:spcBef>
                <a:spcPts val="0"/>
              </a:spcBef>
              <a:buClr>
                <a:srgbClr val="C00000"/>
              </a:buClr>
              <a:buSzPct val="100000"/>
              <a:buFont typeface="Arial" panose="020B0604020202020204" pitchFamily="34" charset="0"/>
              <a:buChar char="•"/>
              <a:defRPr/>
            </a:pPr>
            <a:r>
              <a:rPr lang="en-US" err="1">
                <a:latin typeface="Verdana" panose="020B0604030504040204" pitchFamily="34" charset="0"/>
                <a:ea typeface="Verdana" panose="020B0604030504040204" pitchFamily="34" charset="0"/>
                <a:cs typeface="Calibri"/>
              </a:rPr>
              <a:t>vCISO</a:t>
            </a:r>
            <a:r>
              <a:rPr lang="en-US">
                <a:latin typeface="Verdana" panose="020B0604030504040204" pitchFamily="34" charset="0"/>
                <a:ea typeface="Verdana" panose="020B0604030504040204" pitchFamily="34" charset="0"/>
                <a:cs typeface="Calibri"/>
              </a:rPr>
              <a:t> Services </a:t>
            </a:r>
          </a:p>
          <a:p>
            <a:pPr marL="742950" lvl="1" indent="-285750">
              <a:lnSpc>
                <a:spcPct val="100000"/>
              </a:lnSpc>
              <a:spcBef>
                <a:spcPts val="0"/>
              </a:spcBef>
              <a:buClr>
                <a:srgbClr val="C00000"/>
              </a:buClr>
              <a:buSzPct val="100000"/>
              <a:buFont typeface="Arial" panose="020B0604020202020204" pitchFamily="34" charset="0"/>
              <a:buChar char="•"/>
              <a:defRPr/>
            </a:pPr>
            <a:r>
              <a:rPr lang="en-US">
                <a:latin typeface="Verdana" panose="020B0604030504040204" pitchFamily="34" charset="0"/>
                <a:ea typeface="Verdana" panose="020B0604030504040204" pitchFamily="34" charset="0"/>
                <a:cs typeface="Calibri"/>
              </a:rPr>
              <a:t>Security Awareness Training</a:t>
            </a:r>
          </a:p>
          <a:p>
            <a:pPr marL="742950" lvl="1" indent="-285750">
              <a:lnSpc>
                <a:spcPct val="100000"/>
              </a:lnSpc>
              <a:spcBef>
                <a:spcPts val="0"/>
              </a:spcBef>
              <a:buClr>
                <a:srgbClr val="C00000"/>
              </a:buClr>
              <a:buSzPct val="100000"/>
              <a:buFont typeface="Arial" panose="020B0604020202020204" pitchFamily="34" charset="0"/>
              <a:buChar char="•"/>
              <a:defRPr/>
            </a:pPr>
            <a:r>
              <a:rPr lang="en-US" err="1">
                <a:latin typeface="Verdana" panose="020B0604030504040204" pitchFamily="34" charset="0"/>
                <a:ea typeface="Verdana" panose="020B0604030504040204" pitchFamily="34" charset="0"/>
                <a:cs typeface="Calibri"/>
              </a:rPr>
              <a:t>CyberSecurity</a:t>
            </a:r>
            <a:r>
              <a:rPr lang="en-US">
                <a:latin typeface="Verdana" panose="020B0604030504040204" pitchFamily="34" charset="0"/>
                <a:ea typeface="Verdana" panose="020B0604030504040204" pitchFamily="34" charset="0"/>
                <a:cs typeface="Calibri"/>
              </a:rPr>
              <a:t> Transformation Services</a:t>
            </a:r>
          </a:p>
        </p:txBody>
      </p:sp>
      <p:graphicFrame>
        <p:nvGraphicFramePr>
          <p:cNvPr id="11" name="Diagram 10">
            <a:extLst>
              <a:ext uri="{FF2B5EF4-FFF2-40B4-BE49-F238E27FC236}">
                <a16:creationId xmlns:a16="http://schemas.microsoft.com/office/drawing/2014/main" id="{607E35B2-E0E4-5353-F6D3-86A0165EDFA0}"/>
              </a:ext>
            </a:extLst>
          </p:cNvPr>
          <p:cNvGraphicFramePr/>
          <p:nvPr/>
        </p:nvGraphicFramePr>
        <p:xfrm>
          <a:off x="6353262" y="706928"/>
          <a:ext cx="5508413" cy="52081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2" name="TextBox 81">
            <a:extLst>
              <a:ext uri="{FF2B5EF4-FFF2-40B4-BE49-F238E27FC236}">
                <a16:creationId xmlns:a16="http://schemas.microsoft.com/office/drawing/2014/main" id="{B7F1601B-8F81-5209-5B38-F0AF5AA5BAF4}"/>
              </a:ext>
            </a:extLst>
          </p:cNvPr>
          <p:cNvSpPr txBox="1"/>
          <p:nvPr/>
        </p:nvSpPr>
        <p:spPr>
          <a:xfrm>
            <a:off x="610467" y="1064849"/>
            <a:ext cx="5742795"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latin typeface="Levenim MT" panose="02010502060101010101" pitchFamily="2" charset="-79"/>
                <a:ea typeface="Verdana" panose="020B0604030504040204" pitchFamily="34" charset="0"/>
                <a:cs typeface="Levenim MT" panose="02010502060101010101" pitchFamily="2" charset="-79"/>
              </a:rPr>
              <a:t>The Advantage</a:t>
            </a:r>
          </a:p>
          <a:p>
            <a:r>
              <a:rPr lang="en-US" sz="1600">
                <a:latin typeface="Verdana" panose="020B0604030504040204" pitchFamily="34" charset="0"/>
                <a:ea typeface="Verdana" panose="020B0604030504040204" pitchFamily="34" charset="0"/>
                <a:cs typeface="Calibri"/>
              </a:rPr>
              <a:t>EI will meet you where you are to prioritize your security investments, optimizing risk management and progressing your organization’s maturity posture.</a:t>
            </a:r>
          </a:p>
          <a:p>
            <a:endParaRPr lang="en-US" sz="1600">
              <a:latin typeface="Verdana" panose="020B0604030504040204" pitchFamily="34" charset="0"/>
              <a:ea typeface="Verdana" panose="020B0604030504040204" pitchFamily="34" charset="0"/>
              <a:cs typeface="Calibri"/>
            </a:endParaRPr>
          </a:p>
          <a:p>
            <a:r>
              <a:rPr lang="en-US" sz="1600">
                <a:latin typeface="Verdana" panose="020B0604030504040204" pitchFamily="34" charset="0"/>
                <a:ea typeface="Verdana" panose="020B0604030504040204" pitchFamily="34" charset="0"/>
                <a:cs typeface="Calibri"/>
              </a:rPr>
              <a:t>Remove the headache of managing to ever-evolving cyber insurance and compliance requirements.</a:t>
            </a:r>
          </a:p>
          <a:p>
            <a:endParaRPr lang="en-US" sz="1600">
              <a:latin typeface="Verdana" panose="020B0604030504040204" pitchFamily="34" charset="0"/>
              <a:ea typeface="Verdana" panose="020B0604030504040204" pitchFamily="34" charset="0"/>
              <a:cs typeface="Calibri"/>
            </a:endParaRPr>
          </a:p>
        </p:txBody>
      </p:sp>
    </p:spTree>
    <p:extLst>
      <p:ext uri="{BB962C8B-B14F-4D97-AF65-F5344CB8AC3E}">
        <p14:creationId xmlns:p14="http://schemas.microsoft.com/office/powerpoint/2010/main" val="13488317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855670-4110-4E03-9CA1-2B3CCA3CDE67}"/>
              </a:ext>
            </a:extLst>
          </p:cNvPr>
          <p:cNvSpPr>
            <a:spLocks noGrp="1"/>
          </p:cNvSpPr>
          <p:nvPr>
            <p:ph type="title"/>
          </p:nvPr>
        </p:nvSpPr>
        <p:spPr>
          <a:xfrm>
            <a:off x="0" y="174008"/>
            <a:ext cx="12192000" cy="1136591"/>
          </a:xfrm>
        </p:spPr>
        <p:txBody>
          <a:bodyPr/>
          <a:lstStyle/>
          <a:p>
            <a:r>
              <a:rPr lang="en-US"/>
              <a:t>v-CISO Services </a:t>
            </a:r>
          </a:p>
        </p:txBody>
      </p:sp>
      <p:sp>
        <p:nvSpPr>
          <p:cNvPr id="4" name="TextBox 3">
            <a:extLst>
              <a:ext uri="{FF2B5EF4-FFF2-40B4-BE49-F238E27FC236}">
                <a16:creationId xmlns:a16="http://schemas.microsoft.com/office/drawing/2014/main" id="{AD99F09A-5D12-412D-B421-6C402F0D12CD}"/>
              </a:ext>
            </a:extLst>
          </p:cNvPr>
          <p:cNvSpPr txBox="1"/>
          <p:nvPr/>
        </p:nvSpPr>
        <p:spPr>
          <a:xfrm>
            <a:off x="726393" y="1499138"/>
            <a:ext cx="10442959" cy="523220"/>
          </a:xfrm>
          <a:prstGeom prst="rect">
            <a:avLst/>
          </a:prstGeom>
          <a:noFill/>
        </p:spPr>
        <p:txBody>
          <a:bodyPr wrap="square" lIns="91440" tIns="45720" rIns="91440" bIns="45720" anchor="t">
            <a:spAutoFit/>
          </a:bodyPr>
          <a:lstStyle/>
          <a:p>
            <a:r>
              <a:rPr lang="en-US" sz="1400">
                <a:latin typeface="Verdana" panose="020B0604030504040204" pitchFamily="34" charset="0"/>
                <a:ea typeface="Verdana" panose="020B0604030504040204" pitchFamily="34" charset="0"/>
              </a:rPr>
              <a:t>Comprehensive security leadership and program oversight made available for companies of all sizes.  EI has over 20 years of experience managing security programs and consulting with Fortune 500 companies.</a:t>
            </a:r>
          </a:p>
        </p:txBody>
      </p:sp>
      <p:sp>
        <p:nvSpPr>
          <p:cNvPr id="6" name="TextBox 5">
            <a:extLst>
              <a:ext uri="{FF2B5EF4-FFF2-40B4-BE49-F238E27FC236}">
                <a16:creationId xmlns:a16="http://schemas.microsoft.com/office/drawing/2014/main" id="{EE41EBA1-A757-4032-A27A-61DFA24899AB}"/>
              </a:ext>
            </a:extLst>
          </p:cNvPr>
          <p:cNvSpPr txBox="1"/>
          <p:nvPr/>
        </p:nvSpPr>
        <p:spPr>
          <a:xfrm>
            <a:off x="5252879" y="2671800"/>
            <a:ext cx="6349841" cy="2585323"/>
          </a:xfrm>
          <a:prstGeom prst="rect">
            <a:avLst/>
          </a:prstGeom>
          <a:noFill/>
        </p:spPr>
        <p:txBody>
          <a:bodyPr wrap="square">
            <a:spAutoFit/>
          </a:bodyPr>
          <a:lstStyle/>
          <a:p>
            <a:pPr marL="285750" indent="-285750">
              <a:buClr>
                <a:srgbClr val="C02024"/>
              </a:buClr>
              <a:buFont typeface="Arial" panose="020B0604020202020204" pitchFamily="34" charset="0"/>
              <a:buChar char="•"/>
            </a:pPr>
            <a:r>
              <a:rPr lang="en-US" sz="1600">
                <a:latin typeface="Verdana" panose="020B0604030504040204" pitchFamily="34" charset="0"/>
                <a:ea typeface="Verdana" panose="020B0604030504040204" pitchFamily="34" charset="0"/>
              </a:rPr>
              <a:t>Enterprise Compliance and Risk Management focus</a:t>
            </a:r>
          </a:p>
          <a:p>
            <a:pPr marL="285750" indent="-285750">
              <a:buClr>
                <a:srgbClr val="C02024"/>
              </a:buClr>
              <a:buFont typeface="Arial" panose="020B0604020202020204" pitchFamily="34" charset="0"/>
              <a:buChar char="•"/>
            </a:pPr>
            <a:r>
              <a:rPr lang="en-US" sz="1600">
                <a:latin typeface="Verdana" panose="020B0604030504040204" pitchFamily="34" charset="0"/>
                <a:ea typeface="Verdana" panose="020B0604030504040204" pitchFamily="34" charset="0"/>
              </a:rPr>
              <a:t>Security standards and framework selection, gap analysis and implementation</a:t>
            </a:r>
          </a:p>
          <a:p>
            <a:pPr marL="285750" indent="-285750">
              <a:buClr>
                <a:srgbClr val="C02024"/>
              </a:buClr>
              <a:buFont typeface="Arial" panose="020B0604020202020204" pitchFamily="34" charset="0"/>
              <a:buChar char="•"/>
            </a:pPr>
            <a:r>
              <a:rPr lang="en-US" sz="1600">
                <a:latin typeface="Verdana" panose="020B0604030504040204" pitchFamily="34" charset="0"/>
                <a:ea typeface="Verdana" panose="020B0604030504040204" pitchFamily="34" charset="0"/>
              </a:rPr>
              <a:t>Security policy, process, and procedure development and implementation</a:t>
            </a:r>
          </a:p>
          <a:p>
            <a:pPr marL="285750" indent="-285750">
              <a:buClr>
                <a:srgbClr val="C02024"/>
              </a:buClr>
              <a:buFont typeface="Arial" panose="020B0604020202020204" pitchFamily="34" charset="0"/>
              <a:buChar char="•"/>
            </a:pPr>
            <a:r>
              <a:rPr lang="en-US" sz="1600">
                <a:latin typeface="Verdana" panose="020B0604030504040204" pitchFamily="34" charset="0"/>
                <a:ea typeface="Verdana" panose="020B0604030504040204" pitchFamily="34" charset="0"/>
              </a:rPr>
              <a:t>Information security leadership </a:t>
            </a:r>
            <a:br>
              <a:rPr lang="en-US" sz="1600">
                <a:latin typeface="Verdana" panose="020B0604030504040204" pitchFamily="34" charset="0"/>
                <a:ea typeface="Verdana" panose="020B0604030504040204" pitchFamily="34" charset="0"/>
              </a:rPr>
            </a:br>
            <a:r>
              <a:rPr lang="en-US" sz="1600">
                <a:latin typeface="Verdana" panose="020B0604030504040204" pitchFamily="34" charset="0"/>
                <a:ea typeface="Verdana" panose="020B0604030504040204" pitchFamily="34" charset="0"/>
              </a:rPr>
              <a:t>and guidance</a:t>
            </a:r>
          </a:p>
          <a:p>
            <a:pPr marL="285750" indent="-285750">
              <a:buClr>
                <a:srgbClr val="C02024"/>
              </a:buClr>
              <a:buFont typeface="Arial" panose="020B0604020202020204" pitchFamily="34" charset="0"/>
              <a:buChar char="•"/>
            </a:pPr>
            <a:r>
              <a:rPr lang="en-US" sz="1600">
                <a:latin typeface="Verdana" panose="020B0604030504040204" pitchFamily="34" charset="0"/>
                <a:ea typeface="Verdana" panose="020B0604030504040204" pitchFamily="34" charset="0"/>
              </a:rPr>
              <a:t>Security posture assessment</a:t>
            </a:r>
          </a:p>
          <a:p>
            <a:pPr marL="285750" indent="-285750">
              <a:buClr>
                <a:srgbClr val="C02024"/>
              </a:buClr>
              <a:buFont typeface="Arial" panose="020B0604020202020204" pitchFamily="34" charset="0"/>
              <a:buChar char="•"/>
            </a:pPr>
            <a:r>
              <a:rPr lang="en-US" sz="1600">
                <a:latin typeface="Verdana" panose="020B0604030504040204" pitchFamily="34" charset="0"/>
                <a:ea typeface="Verdana" panose="020B0604030504040204" pitchFamily="34" charset="0"/>
              </a:rPr>
              <a:t>Ongoing security compliance management</a:t>
            </a:r>
          </a:p>
          <a:p>
            <a:pPr marL="285750" indent="-285750">
              <a:buClr>
                <a:srgbClr val="C02024"/>
              </a:buClr>
              <a:buFont typeface="Arial" panose="020B0604020202020204" pitchFamily="34" charset="0"/>
              <a:buChar char="•"/>
            </a:pPr>
            <a:r>
              <a:rPr lang="en-US" sz="1600">
                <a:latin typeface="Verdana" panose="020B0604030504040204" pitchFamily="34" charset="0"/>
                <a:ea typeface="Verdana" panose="020B0604030504040204" pitchFamily="34" charset="0"/>
              </a:rPr>
              <a:t>Internal audit support</a:t>
            </a:r>
          </a:p>
        </p:txBody>
      </p:sp>
      <p:pic>
        <p:nvPicPr>
          <p:cNvPr id="7" name="Picture 6">
            <a:extLst>
              <a:ext uri="{FF2B5EF4-FFF2-40B4-BE49-F238E27FC236}">
                <a16:creationId xmlns:a16="http://schemas.microsoft.com/office/drawing/2014/main" id="{1A9CC4C4-6F27-4A8F-82FA-DCF83514D8E1}"/>
              </a:ext>
            </a:extLst>
          </p:cNvPr>
          <p:cNvPicPr>
            <a:picLocks noChangeAspect="1"/>
          </p:cNvPicPr>
          <p:nvPr/>
        </p:nvPicPr>
        <p:blipFill>
          <a:blip r:embed="rId2"/>
          <a:stretch>
            <a:fillRect/>
          </a:stretch>
        </p:blipFill>
        <p:spPr>
          <a:xfrm>
            <a:off x="669310" y="2399436"/>
            <a:ext cx="4435608" cy="2959426"/>
          </a:xfrm>
          <a:prstGeom prst="rect">
            <a:avLst/>
          </a:prstGeom>
          <a:effectLst>
            <a:softEdge rad="203200"/>
          </a:effectLst>
        </p:spPr>
      </p:pic>
    </p:spTree>
    <p:extLst>
      <p:ext uri="{BB962C8B-B14F-4D97-AF65-F5344CB8AC3E}">
        <p14:creationId xmlns:p14="http://schemas.microsoft.com/office/powerpoint/2010/main" val="10223078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8E360D4C-9D80-409B-89F3-8EE9AEE18C16}"/>
              </a:ext>
            </a:extLst>
          </p:cNvPr>
          <p:cNvSpPr/>
          <p:nvPr/>
        </p:nvSpPr>
        <p:spPr>
          <a:xfrm>
            <a:off x="7044489" y="1873253"/>
            <a:ext cx="2394284" cy="4088378"/>
          </a:xfrm>
          <a:prstGeom prst="rect">
            <a:avLst/>
          </a:prstGeom>
          <a:solidFill>
            <a:schemeClr val="accent2">
              <a:alpha val="18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8E092608-674F-4669-914C-DAB699855097}"/>
              </a:ext>
            </a:extLst>
          </p:cNvPr>
          <p:cNvSpPr>
            <a:spLocks/>
          </p:cNvSpPr>
          <p:nvPr/>
        </p:nvSpPr>
        <p:spPr>
          <a:xfrm>
            <a:off x="9553073" y="1873253"/>
            <a:ext cx="2394284" cy="4088393"/>
          </a:xfrm>
          <a:prstGeom prst="rect">
            <a:avLst/>
          </a:prstGeom>
          <a:solidFill>
            <a:schemeClr val="accent1">
              <a:alpha val="18000"/>
            </a:schemeClr>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04B14D28-E558-41D3-A5DA-913016C83132}"/>
              </a:ext>
            </a:extLst>
          </p:cNvPr>
          <p:cNvSpPr/>
          <p:nvPr/>
        </p:nvSpPr>
        <p:spPr>
          <a:xfrm>
            <a:off x="4541920" y="1873253"/>
            <a:ext cx="2394284" cy="4088393"/>
          </a:xfrm>
          <a:prstGeom prst="rect">
            <a:avLst/>
          </a:prstGeom>
          <a:solidFill>
            <a:schemeClr val="tx2">
              <a:alpha val="18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8" name="Isosceles Triangle 7">
            <a:extLst>
              <a:ext uri="{FF2B5EF4-FFF2-40B4-BE49-F238E27FC236}">
                <a16:creationId xmlns:a16="http://schemas.microsoft.com/office/drawing/2014/main" id="{298569A0-E703-4405-8345-24BADA338823}"/>
              </a:ext>
            </a:extLst>
          </p:cNvPr>
          <p:cNvSpPr/>
          <p:nvPr/>
        </p:nvSpPr>
        <p:spPr>
          <a:xfrm>
            <a:off x="288757" y="956509"/>
            <a:ext cx="4012531" cy="5005137"/>
          </a:xfrm>
          <a:prstGeom prst="triangl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1" name="Isosceles Triangle 10">
            <a:extLst>
              <a:ext uri="{FF2B5EF4-FFF2-40B4-BE49-F238E27FC236}">
                <a16:creationId xmlns:a16="http://schemas.microsoft.com/office/drawing/2014/main" id="{D016E8BF-17BF-445D-BFCE-38D4959B59D3}"/>
              </a:ext>
            </a:extLst>
          </p:cNvPr>
          <p:cNvSpPr/>
          <p:nvPr/>
        </p:nvSpPr>
        <p:spPr>
          <a:xfrm>
            <a:off x="625642" y="956509"/>
            <a:ext cx="3338763" cy="417495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DA36FFAE-3D4E-4419-8693-1DAEDC68076A}"/>
              </a:ext>
            </a:extLst>
          </p:cNvPr>
          <p:cNvSpPr/>
          <p:nvPr/>
        </p:nvSpPr>
        <p:spPr>
          <a:xfrm>
            <a:off x="1094872" y="956512"/>
            <a:ext cx="2405689" cy="301390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4B973669-CA2F-443D-9D3E-839ED61BC9B8}"/>
              </a:ext>
            </a:extLst>
          </p:cNvPr>
          <p:cNvSpPr/>
          <p:nvPr/>
        </p:nvSpPr>
        <p:spPr>
          <a:xfrm>
            <a:off x="1570054" y="915527"/>
            <a:ext cx="1438276" cy="1839304"/>
          </a:xfrm>
          <a:prstGeom prst="triangl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8AD28947-9416-4787-9BAC-BFF23193892C}"/>
              </a:ext>
            </a:extLst>
          </p:cNvPr>
          <p:cNvSpPr txBox="1"/>
          <p:nvPr/>
        </p:nvSpPr>
        <p:spPr>
          <a:xfrm>
            <a:off x="691816" y="5372102"/>
            <a:ext cx="3170321" cy="338554"/>
          </a:xfrm>
          <a:prstGeom prst="rect">
            <a:avLst/>
          </a:prstGeom>
          <a:noFill/>
        </p:spPr>
        <p:txBody>
          <a:bodyPr wrap="square" rtlCol="0">
            <a:spAutoFit/>
          </a:bodyPr>
          <a:lstStyle/>
          <a:p>
            <a:pPr algn="ctr"/>
            <a:r>
              <a:rPr lang="en-US" sz="1600">
                <a:solidFill>
                  <a:schemeClr val="bg1"/>
                </a:solidFill>
                <a:latin typeface="Verdana" panose="020B0604030504040204" pitchFamily="34" charset="0"/>
                <a:ea typeface="Verdana" panose="020B0604030504040204" pitchFamily="34" charset="0"/>
              </a:rPr>
              <a:t>Security Awareness Training</a:t>
            </a:r>
          </a:p>
        </p:txBody>
      </p:sp>
      <p:sp>
        <p:nvSpPr>
          <p:cNvPr id="14" name="TextBox 13">
            <a:extLst>
              <a:ext uri="{FF2B5EF4-FFF2-40B4-BE49-F238E27FC236}">
                <a16:creationId xmlns:a16="http://schemas.microsoft.com/office/drawing/2014/main" id="{5DB84F50-B92A-4708-A727-C7D479097A62}"/>
              </a:ext>
            </a:extLst>
          </p:cNvPr>
          <p:cNvSpPr txBox="1"/>
          <p:nvPr/>
        </p:nvSpPr>
        <p:spPr>
          <a:xfrm>
            <a:off x="709861" y="4365092"/>
            <a:ext cx="3170321" cy="338554"/>
          </a:xfrm>
          <a:prstGeom prst="rect">
            <a:avLst/>
          </a:prstGeom>
          <a:noFill/>
        </p:spPr>
        <p:txBody>
          <a:bodyPr wrap="square" rtlCol="0">
            <a:spAutoFit/>
          </a:bodyPr>
          <a:lstStyle/>
          <a:p>
            <a:pPr algn="ctr"/>
            <a:r>
              <a:rPr lang="en-US" sz="1600">
                <a:solidFill>
                  <a:schemeClr val="bg1"/>
                </a:solidFill>
                <a:latin typeface="Verdana" panose="020B0604030504040204" pitchFamily="34" charset="0"/>
                <a:ea typeface="Verdana" panose="020B0604030504040204" pitchFamily="34" charset="0"/>
              </a:rPr>
              <a:t>Next-gen EDR</a:t>
            </a:r>
          </a:p>
        </p:txBody>
      </p:sp>
      <p:sp>
        <p:nvSpPr>
          <p:cNvPr id="15" name="TextBox 14">
            <a:extLst>
              <a:ext uri="{FF2B5EF4-FFF2-40B4-BE49-F238E27FC236}">
                <a16:creationId xmlns:a16="http://schemas.microsoft.com/office/drawing/2014/main" id="{804F33D4-905E-4BBC-9100-DC6B27257CAF}"/>
              </a:ext>
            </a:extLst>
          </p:cNvPr>
          <p:cNvSpPr txBox="1"/>
          <p:nvPr/>
        </p:nvSpPr>
        <p:spPr>
          <a:xfrm>
            <a:off x="709860" y="3350248"/>
            <a:ext cx="3170321" cy="338554"/>
          </a:xfrm>
          <a:prstGeom prst="rect">
            <a:avLst/>
          </a:prstGeom>
          <a:noFill/>
        </p:spPr>
        <p:txBody>
          <a:bodyPr wrap="square" rtlCol="0">
            <a:spAutoFit/>
          </a:bodyPr>
          <a:lstStyle/>
          <a:p>
            <a:pPr algn="ctr"/>
            <a:r>
              <a:rPr lang="en-US" sz="1600">
                <a:solidFill>
                  <a:schemeClr val="bg1"/>
                </a:solidFill>
                <a:latin typeface="Verdana" panose="020B0604030504040204" pitchFamily="34" charset="0"/>
                <a:ea typeface="Verdana" panose="020B0604030504040204" pitchFamily="34" charset="0"/>
              </a:rPr>
              <a:t>SIEM and SOC</a:t>
            </a:r>
          </a:p>
        </p:txBody>
      </p:sp>
      <p:sp>
        <p:nvSpPr>
          <p:cNvPr id="16" name="TextBox 15">
            <a:extLst>
              <a:ext uri="{FF2B5EF4-FFF2-40B4-BE49-F238E27FC236}">
                <a16:creationId xmlns:a16="http://schemas.microsoft.com/office/drawing/2014/main" id="{9835FBF1-E00A-404C-B576-FE19849A5FCB}"/>
              </a:ext>
            </a:extLst>
          </p:cNvPr>
          <p:cNvSpPr txBox="1"/>
          <p:nvPr/>
        </p:nvSpPr>
        <p:spPr>
          <a:xfrm>
            <a:off x="724652" y="2094104"/>
            <a:ext cx="3170321" cy="584775"/>
          </a:xfrm>
          <a:prstGeom prst="rect">
            <a:avLst/>
          </a:prstGeom>
          <a:noFill/>
        </p:spPr>
        <p:txBody>
          <a:bodyPr wrap="square" rtlCol="0">
            <a:spAutoFit/>
          </a:bodyPr>
          <a:lstStyle/>
          <a:p>
            <a:pPr algn="ctr"/>
            <a:r>
              <a:rPr lang="en-US" sz="1600">
                <a:solidFill>
                  <a:schemeClr val="bg1"/>
                </a:solidFill>
                <a:latin typeface="Verdana" panose="020B0604030504040204" pitchFamily="34" charset="0"/>
                <a:ea typeface="Verdana" panose="020B0604030504040204" pitchFamily="34" charset="0"/>
              </a:rPr>
              <a:t>Incident</a:t>
            </a:r>
          </a:p>
          <a:p>
            <a:pPr algn="ctr"/>
            <a:r>
              <a:rPr lang="en-US" sz="1600">
                <a:solidFill>
                  <a:schemeClr val="bg1"/>
                </a:solidFill>
                <a:latin typeface="Verdana" panose="020B0604030504040204" pitchFamily="34" charset="0"/>
                <a:ea typeface="Verdana" panose="020B0604030504040204" pitchFamily="34" charset="0"/>
              </a:rPr>
              <a:t>Response</a:t>
            </a:r>
          </a:p>
        </p:txBody>
      </p:sp>
      <p:cxnSp>
        <p:nvCxnSpPr>
          <p:cNvPr id="17" name="Straight Connector 16">
            <a:extLst>
              <a:ext uri="{FF2B5EF4-FFF2-40B4-BE49-F238E27FC236}">
                <a16:creationId xmlns:a16="http://schemas.microsoft.com/office/drawing/2014/main" id="{C4881ADE-54DF-442C-943C-D93EE4D0C981}"/>
              </a:ext>
            </a:extLst>
          </p:cNvPr>
          <p:cNvCxnSpPr>
            <a:cxnSpLocks/>
          </p:cNvCxnSpPr>
          <p:nvPr/>
        </p:nvCxnSpPr>
        <p:spPr>
          <a:xfrm>
            <a:off x="4517858" y="5131468"/>
            <a:ext cx="744754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266422E9-4128-4C9F-8039-D5F53B3AE4E6}"/>
              </a:ext>
            </a:extLst>
          </p:cNvPr>
          <p:cNvCxnSpPr>
            <a:cxnSpLocks/>
          </p:cNvCxnSpPr>
          <p:nvPr/>
        </p:nvCxnSpPr>
        <p:spPr>
          <a:xfrm>
            <a:off x="4517858" y="4014871"/>
            <a:ext cx="744754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FE00EFB-C1DA-4A6E-9483-1AF02DAFE40A}"/>
              </a:ext>
            </a:extLst>
          </p:cNvPr>
          <p:cNvCxnSpPr>
            <a:cxnSpLocks/>
          </p:cNvCxnSpPr>
          <p:nvPr/>
        </p:nvCxnSpPr>
        <p:spPr>
          <a:xfrm>
            <a:off x="4517858" y="2723081"/>
            <a:ext cx="7489658"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9A084BA2-FE6A-4A71-8E52-680E04802FDD}"/>
              </a:ext>
            </a:extLst>
          </p:cNvPr>
          <p:cNvSpPr txBox="1"/>
          <p:nvPr/>
        </p:nvSpPr>
        <p:spPr>
          <a:xfrm>
            <a:off x="4635062" y="5196314"/>
            <a:ext cx="2219785" cy="707886"/>
          </a:xfrm>
          <a:prstGeom prst="rect">
            <a:avLst/>
          </a:prstGeom>
          <a:noFill/>
        </p:spPr>
        <p:txBody>
          <a:bodyPr wrap="square" rtlCol="0">
            <a:spAutoFit/>
          </a:bodyPr>
          <a:lstStyle/>
          <a:p>
            <a:pPr algn="ctr"/>
            <a:r>
              <a:rPr lang="en-US" sz="800"/>
              <a:t>Recurring, required, computer-based training to ensure employees understand the mechanisms of spam, phishing, spear phishing, malware, ransomware and social engineering and can apply this knowledge in their day-to-day job.</a:t>
            </a:r>
          </a:p>
        </p:txBody>
      </p:sp>
      <p:sp>
        <p:nvSpPr>
          <p:cNvPr id="30" name="TextBox 29">
            <a:extLst>
              <a:ext uri="{FF2B5EF4-FFF2-40B4-BE49-F238E27FC236}">
                <a16:creationId xmlns:a16="http://schemas.microsoft.com/office/drawing/2014/main" id="{875373FE-8AB2-4F0C-92DB-014754CF0493}"/>
              </a:ext>
            </a:extLst>
          </p:cNvPr>
          <p:cNvSpPr txBox="1"/>
          <p:nvPr/>
        </p:nvSpPr>
        <p:spPr>
          <a:xfrm>
            <a:off x="7131738" y="5196314"/>
            <a:ext cx="2219785" cy="707886"/>
          </a:xfrm>
          <a:prstGeom prst="rect">
            <a:avLst/>
          </a:prstGeom>
          <a:noFill/>
        </p:spPr>
        <p:txBody>
          <a:bodyPr wrap="square" rtlCol="0">
            <a:spAutoFit/>
          </a:bodyPr>
          <a:lstStyle/>
          <a:p>
            <a:pPr algn="ctr"/>
            <a:r>
              <a:rPr lang="en-US" sz="800"/>
              <a:t>91% of successful breaches begin with a successful spear phishing attack.  Companies without an effective program in place are far more likely to have an employee unwittingly give a bad actor a foothold in the environment.</a:t>
            </a:r>
          </a:p>
        </p:txBody>
      </p:sp>
      <p:sp>
        <p:nvSpPr>
          <p:cNvPr id="31" name="TextBox 30">
            <a:extLst>
              <a:ext uri="{FF2B5EF4-FFF2-40B4-BE49-F238E27FC236}">
                <a16:creationId xmlns:a16="http://schemas.microsoft.com/office/drawing/2014/main" id="{C3E03C25-BEA4-489A-B2B1-0B29B9DF7846}"/>
              </a:ext>
            </a:extLst>
          </p:cNvPr>
          <p:cNvSpPr txBox="1"/>
          <p:nvPr/>
        </p:nvSpPr>
        <p:spPr>
          <a:xfrm>
            <a:off x="9640322" y="5192607"/>
            <a:ext cx="2219785" cy="707886"/>
          </a:xfrm>
          <a:prstGeom prst="rect">
            <a:avLst/>
          </a:prstGeom>
          <a:noFill/>
        </p:spPr>
        <p:txBody>
          <a:bodyPr wrap="square" rtlCol="0">
            <a:spAutoFit/>
          </a:bodyPr>
          <a:lstStyle/>
          <a:p>
            <a:pPr algn="ctr"/>
            <a:r>
              <a:rPr lang="en-US" sz="800"/>
              <a:t>Best-in-class security awareness programs can reduce the likelihood of a user falling for a bad actor’s phishing attempts by more than 80%.  Without access, most attacks are prevented before they even get through the door.</a:t>
            </a:r>
          </a:p>
        </p:txBody>
      </p:sp>
      <p:sp>
        <p:nvSpPr>
          <p:cNvPr id="32" name="TextBox 31">
            <a:extLst>
              <a:ext uri="{FF2B5EF4-FFF2-40B4-BE49-F238E27FC236}">
                <a16:creationId xmlns:a16="http://schemas.microsoft.com/office/drawing/2014/main" id="{50457782-0EB7-47E0-B3F7-B44C3F3D9B4B}"/>
              </a:ext>
            </a:extLst>
          </p:cNvPr>
          <p:cNvSpPr txBox="1"/>
          <p:nvPr/>
        </p:nvSpPr>
        <p:spPr>
          <a:xfrm>
            <a:off x="4626162" y="4080199"/>
            <a:ext cx="2219785" cy="954107"/>
          </a:xfrm>
          <a:prstGeom prst="rect">
            <a:avLst/>
          </a:prstGeom>
          <a:noFill/>
        </p:spPr>
        <p:txBody>
          <a:bodyPr wrap="square" rtlCol="0">
            <a:spAutoFit/>
          </a:bodyPr>
          <a:lstStyle/>
          <a:p>
            <a:pPr algn="ctr"/>
            <a:r>
              <a:rPr lang="en-US" sz="800"/>
              <a:t>Unlike purely signature-based virus protection of the past, modern EDR software combines multiple modes of protection, including heuristic-based behavior analysis to halt programs engaging in, for example, rapid encryption of files, which occurs during a ransomware attack.</a:t>
            </a:r>
          </a:p>
        </p:txBody>
      </p:sp>
      <p:sp>
        <p:nvSpPr>
          <p:cNvPr id="33" name="TextBox 32">
            <a:extLst>
              <a:ext uri="{FF2B5EF4-FFF2-40B4-BE49-F238E27FC236}">
                <a16:creationId xmlns:a16="http://schemas.microsoft.com/office/drawing/2014/main" id="{92F494BD-A6B1-4002-96B6-5A3CC454D438}"/>
              </a:ext>
            </a:extLst>
          </p:cNvPr>
          <p:cNvSpPr txBox="1"/>
          <p:nvPr/>
        </p:nvSpPr>
        <p:spPr>
          <a:xfrm>
            <a:off x="4626161" y="2768203"/>
            <a:ext cx="2219785" cy="1200329"/>
          </a:xfrm>
          <a:prstGeom prst="rect">
            <a:avLst/>
          </a:prstGeom>
          <a:noFill/>
        </p:spPr>
        <p:txBody>
          <a:bodyPr wrap="square" rtlCol="0">
            <a:spAutoFit/>
          </a:bodyPr>
          <a:lstStyle/>
          <a:p>
            <a:pPr algn="ctr"/>
            <a:r>
              <a:rPr lang="en-US" sz="800"/>
              <a:t>Security Information and Event Management software ingests and correlates data from EDR software, firewall logs, cloud software logs, and other sources to allow for a 24x7x365 Security Operations Center to evaluate potential unusual threat behavior – potentially even before malware gets deployed by a successful intruder.  Additionally, the historical data allows for forensic evidence to be reviewed post-event.</a:t>
            </a:r>
          </a:p>
        </p:txBody>
      </p:sp>
      <p:sp>
        <p:nvSpPr>
          <p:cNvPr id="34" name="TextBox 33">
            <a:extLst>
              <a:ext uri="{FF2B5EF4-FFF2-40B4-BE49-F238E27FC236}">
                <a16:creationId xmlns:a16="http://schemas.microsoft.com/office/drawing/2014/main" id="{BA26EE57-8C0A-49F4-B729-EF8002E9919F}"/>
              </a:ext>
            </a:extLst>
          </p:cNvPr>
          <p:cNvSpPr txBox="1"/>
          <p:nvPr/>
        </p:nvSpPr>
        <p:spPr>
          <a:xfrm>
            <a:off x="4635061" y="1960099"/>
            <a:ext cx="2219785" cy="707886"/>
          </a:xfrm>
          <a:prstGeom prst="rect">
            <a:avLst/>
          </a:prstGeom>
          <a:noFill/>
        </p:spPr>
        <p:txBody>
          <a:bodyPr wrap="square" rtlCol="0">
            <a:spAutoFit/>
          </a:bodyPr>
          <a:lstStyle/>
          <a:p>
            <a:pPr algn="ctr"/>
            <a:r>
              <a:rPr lang="en-US" sz="800"/>
              <a:t>During an active threat scenario, trained security operations engineers are available to assess the situation, recommend and implement countermeasures, and close off the environment from the attacker.</a:t>
            </a:r>
          </a:p>
        </p:txBody>
      </p:sp>
      <p:sp>
        <p:nvSpPr>
          <p:cNvPr id="35" name="TextBox 34">
            <a:extLst>
              <a:ext uri="{FF2B5EF4-FFF2-40B4-BE49-F238E27FC236}">
                <a16:creationId xmlns:a16="http://schemas.microsoft.com/office/drawing/2014/main" id="{10463331-BD9A-4CD7-9541-8240EDDBCF1F}"/>
              </a:ext>
            </a:extLst>
          </p:cNvPr>
          <p:cNvSpPr txBox="1"/>
          <p:nvPr/>
        </p:nvSpPr>
        <p:spPr>
          <a:xfrm>
            <a:off x="7131733" y="1970379"/>
            <a:ext cx="2219785" cy="707886"/>
          </a:xfrm>
          <a:prstGeom prst="rect">
            <a:avLst/>
          </a:prstGeom>
          <a:noFill/>
        </p:spPr>
        <p:txBody>
          <a:bodyPr wrap="square" rtlCol="0">
            <a:spAutoFit/>
          </a:bodyPr>
          <a:lstStyle/>
          <a:p>
            <a:pPr algn="ctr"/>
            <a:r>
              <a:rPr lang="en-US" sz="800"/>
              <a:t>Without a prearranged incident response provider, it can take hours or days to engage a third party MSSP to assist.  Emergency engagements can last for several weeks and can reach costs in excess of $400 per hour.</a:t>
            </a:r>
          </a:p>
        </p:txBody>
      </p:sp>
      <p:sp>
        <p:nvSpPr>
          <p:cNvPr id="36" name="TextBox 35">
            <a:extLst>
              <a:ext uri="{FF2B5EF4-FFF2-40B4-BE49-F238E27FC236}">
                <a16:creationId xmlns:a16="http://schemas.microsoft.com/office/drawing/2014/main" id="{AF9BD7C9-E44C-49C4-92ED-8B4C6109B58A}"/>
              </a:ext>
            </a:extLst>
          </p:cNvPr>
          <p:cNvSpPr txBox="1"/>
          <p:nvPr/>
        </p:nvSpPr>
        <p:spPr>
          <a:xfrm>
            <a:off x="7131736" y="2770092"/>
            <a:ext cx="2219785" cy="1200329"/>
          </a:xfrm>
          <a:prstGeom prst="rect">
            <a:avLst/>
          </a:prstGeom>
          <a:noFill/>
        </p:spPr>
        <p:txBody>
          <a:bodyPr wrap="square" rtlCol="0">
            <a:spAutoFit/>
          </a:bodyPr>
          <a:lstStyle/>
          <a:p>
            <a:pPr algn="ctr"/>
            <a:r>
              <a:rPr lang="en-US" sz="800"/>
              <a:t>Without a SIEM aggregating data which is reviewed by a 24x7 SOC, there is substantially less likelihood of identifying a threat actor prior to their delivery and activation of a malware payload.  Additionally, expensive third party forensics may have to be engaged to determine any relevant reporting requirements – or, without evidence to the contrary, expensive reporting requirements may be inevitable.</a:t>
            </a:r>
          </a:p>
        </p:txBody>
      </p:sp>
      <p:sp>
        <p:nvSpPr>
          <p:cNvPr id="37" name="TextBox 36">
            <a:extLst>
              <a:ext uri="{FF2B5EF4-FFF2-40B4-BE49-F238E27FC236}">
                <a16:creationId xmlns:a16="http://schemas.microsoft.com/office/drawing/2014/main" id="{17B75A65-6721-4EEA-BCD5-169AFA65ACE5}"/>
              </a:ext>
            </a:extLst>
          </p:cNvPr>
          <p:cNvSpPr txBox="1"/>
          <p:nvPr/>
        </p:nvSpPr>
        <p:spPr>
          <a:xfrm>
            <a:off x="7131735" y="4080199"/>
            <a:ext cx="2219785" cy="954107"/>
          </a:xfrm>
          <a:prstGeom prst="rect">
            <a:avLst/>
          </a:prstGeom>
          <a:noFill/>
        </p:spPr>
        <p:txBody>
          <a:bodyPr wrap="square" rtlCol="0">
            <a:spAutoFit/>
          </a:bodyPr>
          <a:lstStyle/>
          <a:p>
            <a:pPr algn="ctr"/>
            <a:r>
              <a:rPr lang="en-US" sz="800"/>
              <a:t>Older-generation, lower-tier, or the lack of proper endpoint protection solutions may not be effective at blocking the successful deployment and proliferation of malware throughout your environment.  The average ransomware demand in 2021 grew to well into the millions of dollars per demand.</a:t>
            </a:r>
          </a:p>
        </p:txBody>
      </p:sp>
      <p:sp>
        <p:nvSpPr>
          <p:cNvPr id="38" name="TextBox 37">
            <a:extLst>
              <a:ext uri="{FF2B5EF4-FFF2-40B4-BE49-F238E27FC236}">
                <a16:creationId xmlns:a16="http://schemas.microsoft.com/office/drawing/2014/main" id="{EA780F29-F823-439C-A58C-FB02887DD98C}"/>
              </a:ext>
            </a:extLst>
          </p:cNvPr>
          <p:cNvSpPr txBox="1"/>
          <p:nvPr/>
        </p:nvSpPr>
        <p:spPr>
          <a:xfrm>
            <a:off x="9640322" y="4080199"/>
            <a:ext cx="2219785" cy="954107"/>
          </a:xfrm>
          <a:prstGeom prst="rect">
            <a:avLst/>
          </a:prstGeom>
          <a:noFill/>
        </p:spPr>
        <p:txBody>
          <a:bodyPr wrap="square" rtlCol="0">
            <a:spAutoFit/>
          </a:bodyPr>
          <a:lstStyle/>
          <a:p>
            <a:pPr algn="ctr"/>
            <a:r>
              <a:rPr lang="en-US" sz="800"/>
              <a:t>Next-gen EDR solutions are very effective at blocking and preventing the spread of even recently deployed or evolving malware, such as 0-day exploits.  By having the right protections in place, even if your environment is breached, the chance of losing access to your data or operational systems is substantially reduced.</a:t>
            </a:r>
          </a:p>
        </p:txBody>
      </p:sp>
      <p:sp>
        <p:nvSpPr>
          <p:cNvPr id="40" name="TextBox 39">
            <a:extLst>
              <a:ext uri="{FF2B5EF4-FFF2-40B4-BE49-F238E27FC236}">
                <a16:creationId xmlns:a16="http://schemas.microsoft.com/office/drawing/2014/main" id="{8EBBF2A0-B37B-4BBB-8C34-C313BAC3430D}"/>
              </a:ext>
            </a:extLst>
          </p:cNvPr>
          <p:cNvSpPr txBox="1"/>
          <p:nvPr/>
        </p:nvSpPr>
        <p:spPr>
          <a:xfrm>
            <a:off x="9640322" y="2770092"/>
            <a:ext cx="2219785" cy="1200329"/>
          </a:xfrm>
          <a:prstGeom prst="rect">
            <a:avLst/>
          </a:prstGeom>
          <a:noFill/>
        </p:spPr>
        <p:txBody>
          <a:bodyPr wrap="square" rtlCol="0">
            <a:spAutoFit/>
          </a:bodyPr>
          <a:lstStyle/>
          <a:p>
            <a:pPr algn="ctr"/>
            <a:r>
              <a:rPr lang="en-US" sz="800"/>
              <a:t>By collecting, monitoring, and storing relevant log data from key elements of your environment’s perimeter and protection solutions, a 24x7x365 SOC/SIEM solution may identify when a bad actor is trying to breach your environment, or has breached it but hasn’t yet deployed a payload.  And if you do have a breach, forensic data showing what was and wasn’t access may limit compliance costs.</a:t>
            </a:r>
          </a:p>
        </p:txBody>
      </p:sp>
      <p:sp>
        <p:nvSpPr>
          <p:cNvPr id="42" name="TextBox 41">
            <a:extLst>
              <a:ext uri="{FF2B5EF4-FFF2-40B4-BE49-F238E27FC236}">
                <a16:creationId xmlns:a16="http://schemas.microsoft.com/office/drawing/2014/main" id="{701A9742-5114-493F-A210-ADA909E26439}"/>
              </a:ext>
            </a:extLst>
          </p:cNvPr>
          <p:cNvSpPr txBox="1"/>
          <p:nvPr/>
        </p:nvSpPr>
        <p:spPr>
          <a:xfrm>
            <a:off x="9640321" y="1962469"/>
            <a:ext cx="2219785" cy="707886"/>
          </a:xfrm>
          <a:prstGeom prst="rect">
            <a:avLst/>
          </a:prstGeom>
          <a:noFill/>
        </p:spPr>
        <p:txBody>
          <a:bodyPr wrap="square" rtlCol="0">
            <a:spAutoFit/>
          </a:bodyPr>
          <a:lstStyle/>
          <a:p>
            <a:pPr algn="ctr"/>
            <a:r>
              <a:rPr lang="en-US" sz="800"/>
              <a:t>With a security operations provider at the ready, even if all human and technology preventions fail and your environment is impacted, engineers will be deployed alongside your IT staff or MSP to help secure and clean the environment. </a:t>
            </a:r>
          </a:p>
        </p:txBody>
      </p:sp>
      <p:sp>
        <p:nvSpPr>
          <p:cNvPr id="29" name="Arrow: Down 28">
            <a:extLst>
              <a:ext uri="{FF2B5EF4-FFF2-40B4-BE49-F238E27FC236}">
                <a16:creationId xmlns:a16="http://schemas.microsoft.com/office/drawing/2014/main" id="{26DAB14B-D1AF-4F6F-B502-682B0AE6D358}"/>
              </a:ext>
            </a:extLst>
          </p:cNvPr>
          <p:cNvSpPr/>
          <p:nvPr/>
        </p:nvSpPr>
        <p:spPr>
          <a:xfrm rot="10800000">
            <a:off x="8150725" y="5034305"/>
            <a:ext cx="187826" cy="179767"/>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4" name="Arrow: Down 43">
            <a:extLst>
              <a:ext uri="{FF2B5EF4-FFF2-40B4-BE49-F238E27FC236}">
                <a16:creationId xmlns:a16="http://schemas.microsoft.com/office/drawing/2014/main" id="{EBEBA590-258A-4942-B657-5C06794C2A00}"/>
              </a:ext>
            </a:extLst>
          </p:cNvPr>
          <p:cNvSpPr/>
          <p:nvPr/>
        </p:nvSpPr>
        <p:spPr>
          <a:xfrm rot="10800000">
            <a:off x="8147714" y="3915878"/>
            <a:ext cx="187826" cy="179767"/>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6" name="Arrow: Down 45">
            <a:extLst>
              <a:ext uri="{FF2B5EF4-FFF2-40B4-BE49-F238E27FC236}">
                <a16:creationId xmlns:a16="http://schemas.microsoft.com/office/drawing/2014/main" id="{B7531A2F-AEAD-462E-9E57-69BD881184BD}"/>
              </a:ext>
            </a:extLst>
          </p:cNvPr>
          <p:cNvSpPr/>
          <p:nvPr/>
        </p:nvSpPr>
        <p:spPr>
          <a:xfrm rot="10800000">
            <a:off x="10678025" y="5034305"/>
            <a:ext cx="187826" cy="179767"/>
          </a:xfrm>
          <a:prstGeom prst="down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Arrow: Down 46">
            <a:extLst>
              <a:ext uri="{FF2B5EF4-FFF2-40B4-BE49-F238E27FC236}">
                <a16:creationId xmlns:a16="http://schemas.microsoft.com/office/drawing/2014/main" id="{8C0E08B4-A90F-4395-95C9-F685EAC0D99E}"/>
              </a:ext>
            </a:extLst>
          </p:cNvPr>
          <p:cNvSpPr/>
          <p:nvPr/>
        </p:nvSpPr>
        <p:spPr>
          <a:xfrm rot="10800000">
            <a:off x="10675014" y="3915878"/>
            <a:ext cx="187826" cy="179767"/>
          </a:xfrm>
          <a:prstGeom prst="down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Arrow: Down 48">
            <a:extLst>
              <a:ext uri="{FF2B5EF4-FFF2-40B4-BE49-F238E27FC236}">
                <a16:creationId xmlns:a16="http://schemas.microsoft.com/office/drawing/2014/main" id="{119124D1-A7BE-45A9-8647-060B9B208D7D}"/>
              </a:ext>
            </a:extLst>
          </p:cNvPr>
          <p:cNvSpPr/>
          <p:nvPr/>
        </p:nvSpPr>
        <p:spPr>
          <a:xfrm rot="10800000">
            <a:off x="8136347" y="2626586"/>
            <a:ext cx="187826" cy="179767"/>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50" name="Arrow: Down 49">
            <a:extLst>
              <a:ext uri="{FF2B5EF4-FFF2-40B4-BE49-F238E27FC236}">
                <a16:creationId xmlns:a16="http://schemas.microsoft.com/office/drawing/2014/main" id="{8FAC9FEC-591F-4CAE-8BE9-6E00560DE999}"/>
              </a:ext>
            </a:extLst>
          </p:cNvPr>
          <p:cNvSpPr/>
          <p:nvPr/>
        </p:nvSpPr>
        <p:spPr>
          <a:xfrm rot="10800000">
            <a:off x="10663647" y="2626586"/>
            <a:ext cx="187826" cy="179767"/>
          </a:xfrm>
          <a:prstGeom prst="down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4520711D-5216-4DEB-BC01-8C790E08CE07}"/>
              </a:ext>
            </a:extLst>
          </p:cNvPr>
          <p:cNvSpPr txBox="1"/>
          <p:nvPr/>
        </p:nvSpPr>
        <p:spPr>
          <a:xfrm>
            <a:off x="2414997" y="413131"/>
            <a:ext cx="5189763" cy="646331"/>
          </a:xfrm>
          <a:prstGeom prst="rect">
            <a:avLst/>
          </a:prstGeom>
          <a:noFill/>
        </p:spPr>
        <p:txBody>
          <a:bodyPr wrap="square" rtlCol="0">
            <a:spAutoFit/>
          </a:bodyPr>
          <a:lstStyle/>
          <a:p>
            <a:pPr algn="ctr"/>
            <a:r>
              <a:rPr lang="en-US" sz="3600" b="1">
                <a:latin typeface="Levenim MT" panose="02010502060101010101" pitchFamily="2" charset="-79"/>
                <a:cs typeface="Levenim MT" panose="02010502060101010101" pitchFamily="2" charset="-79"/>
              </a:rPr>
              <a:t>Layered Security</a:t>
            </a:r>
          </a:p>
        </p:txBody>
      </p:sp>
      <p:sp>
        <p:nvSpPr>
          <p:cNvPr id="51" name="TextBox 50">
            <a:extLst>
              <a:ext uri="{FF2B5EF4-FFF2-40B4-BE49-F238E27FC236}">
                <a16:creationId xmlns:a16="http://schemas.microsoft.com/office/drawing/2014/main" id="{517628BF-22A7-4C91-BEF7-3DB32C7585B4}"/>
              </a:ext>
            </a:extLst>
          </p:cNvPr>
          <p:cNvSpPr txBox="1"/>
          <p:nvPr/>
        </p:nvSpPr>
        <p:spPr>
          <a:xfrm>
            <a:off x="7131738" y="1239622"/>
            <a:ext cx="2219785" cy="646331"/>
          </a:xfrm>
          <a:prstGeom prst="rect">
            <a:avLst/>
          </a:prstGeom>
          <a:noFill/>
        </p:spPr>
        <p:txBody>
          <a:bodyPr wrap="square" rtlCol="0">
            <a:spAutoFit/>
          </a:bodyPr>
          <a:lstStyle/>
          <a:p>
            <a:pPr algn="ctr"/>
            <a:r>
              <a:rPr lang="en-US">
                <a:latin typeface="Levenim MT" panose="02010502060101010101" pitchFamily="2" charset="-79"/>
                <a:cs typeface="Levenim MT" panose="02010502060101010101" pitchFamily="2" charset="-79"/>
              </a:rPr>
              <a:t>Unprotected Experience</a:t>
            </a:r>
          </a:p>
        </p:txBody>
      </p:sp>
      <p:sp>
        <p:nvSpPr>
          <p:cNvPr id="53" name="TextBox 52">
            <a:extLst>
              <a:ext uri="{FF2B5EF4-FFF2-40B4-BE49-F238E27FC236}">
                <a16:creationId xmlns:a16="http://schemas.microsoft.com/office/drawing/2014/main" id="{4344550A-60EE-49F7-9E0B-B01406CFADCD}"/>
              </a:ext>
            </a:extLst>
          </p:cNvPr>
          <p:cNvSpPr txBox="1"/>
          <p:nvPr/>
        </p:nvSpPr>
        <p:spPr>
          <a:xfrm>
            <a:off x="4626161" y="1392117"/>
            <a:ext cx="2219785" cy="369332"/>
          </a:xfrm>
          <a:prstGeom prst="rect">
            <a:avLst/>
          </a:prstGeom>
          <a:noFill/>
        </p:spPr>
        <p:txBody>
          <a:bodyPr wrap="square" rtlCol="0">
            <a:spAutoFit/>
          </a:bodyPr>
          <a:lstStyle/>
          <a:p>
            <a:pPr algn="ctr"/>
            <a:r>
              <a:rPr lang="en-US">
                <a:latin typeface="Levenim MT" panose="02010502060101010101" pitchFamily="2" charset="-79"/>
                <a:cs typeface="Levenim MT" panose="02010502060101010101" pitchFamily="2" charset="-79"/>
              </a:rPr>
              <a:t>Description</a:t>
            </a:r>
          </a:p>
        </p:txBody>
      </p:sp>
      <p:sp>
        <p:nvSpPr>
          <p:cNvPr id="54" name="TextBox 53">
            <a:extLst>
              <a:ext uri="{FF2B5EF4-FFF2-40B4-BE49-F238E27FC236}">
                <a16:creationId xmlns:a16="http://schemas.microsoft.com/office/drawing/2014/main" id="{6D274FFD-F581-4F87-964E-1998F6387156}"/>
              </a:ext>
            </a:extLst>
          </p:cNvPr>
          <p:cNvSpPr txBox="1"/>
          <p:nvPr/>
        </p:nvSpPr>
        <p:spPr>
          <a:xfrm>
            <a:off x="9647667" y="1252876"/>
            <a:ext cx="2219785" cy="646331"/>
          </a:xfrm>
          <a:prstGeom prst="rect">
            <a:avLst/>
          </a:prstGeom>
          <a:noFill/>
        </p:spPr>
        <p:txBody>
          <a:bodyPr wrap="square" rtlCol="0">
            <a:spAutoFit/>
          </a:bodyPr>
          <a:lstStyle/>
          <a:p>
            <a:pPr algn="ctr"/>
            <a:r>
              <a:rPr lang="en-US">
                <a:latin typeface="Levenim MT" panose="02010502060101010101" pitchFamily="2" charset="-79"/>
                <a:cs typeface="Levenim MT" panose="02010502060101010101" pitchFamily="2" charset="-79"/>
              </a:rPr>
              <a:t>Prepared Experience</a:t>
            </a:r>
          </a:p>
        </p:txBody>
      </p:sp>
    </p:spTree>
    <p:extLst>
      <p:ext uri="{BB962C8B-B14F-4D97-AF65-F5344CB8AC3E}">
        <p14:creationId xmlns:p14="http://schemas.microsoft.com/office/powerpoint/2010/main" val="4235800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500"/>
                                        <p:tgtEl>
                                          <p:spTgt spid="2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down)">
                                      <p:cBhvr>
                                        <p:cTn id="13" dur="500"/>
                                        <p:tgtEl>
                                          <p:spTgt spid="3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down)">
                                      <p:cBhvr>
                                        <p:cTn id="16" dur="500"/>
                                        <p:tgtEl>
                                          <p:spTgt spid="3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down)">
                                      <p:cBhvr>
                                        <p:cTn id="24" dur="500"/>
                                        <p:tgtEl>
                                          <p:spTgt spid="33"/>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down)">
                                      <p:cBhvr>
                                        <p:cTn id="27" dur="500"/>
                                        <p:tgtEl>
                                          <p:spTgt spid="36"/>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down)">
                                      <p:cBhvr>
                                        <p:cTn id="30" dur="500"/>
                                        <p:tgtEl>
                                          <p:spTgt spid="40"/>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down)">
                                      <p:cBhvr>
                                        <p:cTn id="33" dur="500"/>
                                        <p:tgtEl>
                                          <p:spTgt spid="44"/>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wipe(down)">
                                      <p:cBhvr>
                                        <p:cTn id="36" dur="500"/>
                                        <p:tgtEl>
                                          <p:spTgt spid="4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down)">
                                      <p:cBhvr>
                                        <p:cTn id="41" dur="500"/>
                                        <p:tgtEl>
                                          <p:spTgt spid="3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down)">
                                      <p:cBhvr>
                                        <p:cTn id="44" dur="500"/>
                                        <p:tgtEl>
                                          <p:spTgt spid="35"/>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down)">
                                      <p:cBhvr>
                                        <p:cTn id="47" dur="500"/>
                                        <p:tgtEl>
                                          <p:spTgt spid="49"/>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wipe(down)">
                                      <p:cBhvr>
                                        <p:cTn id="50" dur="500"/>
                                        <p:tgtEl>
                                          <p:spTgt spid="42"/>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down)">
                                      <p:cBhvr>
                                        <p:cTn id="5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40" grpId="0"/>
      <p:bldP spid="42" grpId="0"/>
      <p:bldP spid="29" grpId="0" animBg="1"/>
      <p:bldP spid="44" grpId="0" animBg="1"/>
      <p:bldP spid="46" grpId="0" animBg="1"/>
      <p:bldP spid="47" grpId="0" animBg="1"/>
      <p:bldP spid="49" grpId="0" animBg="1"/>
      <p:bldP spid="5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105EB5-1615-4274-8E65-A851A44001D5}"/>
              </a:ext>
            </a:extLst>
          </p:cNvPr>
          <p:cNvSpPr>
            <a:spLocks noGrp="1"/>
          </p:cNvSpPr>
          <p:nvPr>
            <p:ph type="title"/>
          </p:nvPr>
        </p:nvSpPr>
        <p:spPr>
          <a:xfrm>
            <a:off x="0" y="162765"/>
            <a:ext cx="12192000" cy="1325563"/>
          </a:xfrm>
        </p:spPr>
        <p:txBody>
          <a:bodyPr/>
          <a:lstStyle/>
          <a:p>
            <a:r>
              <a:rPr lang="en-US">
                <a:ea typeface="Roboto"/>
                <a:cs typeface="Levenim MT" panose="02010502060101010101" pitchFamily="2" charset="-79"/>
              </a:rPr>
              <a:t>Compliance and Risk Services</a:t>
            </a:r>
          </a:p>
        </p:txBody>
      </p:sp>
      <p:sp>
        <p:nvSpPr>
          <p:cNvPr id="5" name="TextBox 4">
            <a:extLst>
              <a:ext uri="{FF2B5EF4-FFF2-40B4-BE49-F238E27FC236}">
                <a16:creationId xmlns:a16="http://schemas.microsoft.com/office/drawing/2014/main" id="{37C4185F-EB86-4765-8FF5-FD289CE0A85A}"/>
              </a:ext>
            </a:extLst>
          </p:cNvPr>
          <p:cNvSpPr txBox="1"/>
          <p:nvPr/>
        </p:nvSpPr>
        <p:spPr>
          <a:xfrm>
            <a:off x="466434" y="1451981"/>
            <a:ext cx="6497001" cy="1569660"/>
          </a:xfrm>
          <a:prstGeom prst="rect">
            <a:avLst/>
          </a:prstGeom>
          <a:noFill/>
        </p:spPr>
        <p:txBody>
          <a:bodyPr wrap="square">
            <a:spAutoFit/>
          </a:bodyPr>
          <a:lstStyle/>
          <a:p>
            <a:r>
              <a:rPr lang="en-US" sz="1600">
                <a:latin typeface="Verdana" panose="020B0604030504040204" pitchFamily="34" charset="0"/>
                <a:ea typeface="Verdana" panose="020B0604030504040204" pitchFamily="34" charset="0"/>
                <a:cs typeface="Open Sans" panose="020B0606030504020204" pitchFamily="34" charset="0"/>
              </a:rPr>
              <a:t>Bridging the gap between risk, compliance, corporate governance, and information technology is a major objective in today's business climate.  EI's Risk and Compliance Management practice helps clients build and manage ongoing programs to manage risk and meet regulatory standards while optimizing business operations.</a:t>
            </a:r>
          </a:p>
        </p:txBody>
      </p:sp>
      <p:sp>
        <p:nvSpPr>
          <p:cNvPr id="7" name="TextBox 6">
            <a:extLst>
              <a:ext uri="{FF2B5EF4-FFF2-40B4-BE49-F238E27FC236}">
                <a16:creationId xmlns:a16="http://schemas.microsoft.com/office/drawing/2014/main" id="{7520EAF9-53A5-49FC-936A-438DB2DBA98A}"/>
              </a:ext>
            </a:extLst>
          </p:cNvPr>
          <p:cNvSpPr txBox="1"/>
          <p:nvPr/>
        </p:nvSpPr>
        <p:spPr>
          <a:xfrm>
            <a:off x="466434" y="3421387"/>
            <a:ext cx="6097424" cy="1846659"/>
          </a:xfrm>
          <a:prstGeom prst="rect">
            <a:avLst/>
          </a:prstGeom>
          <a:noFill/>
        </p:spPr>
        <p:txBody>
          <a:bodyPr wrap="square">
            <a:spAutoFit/>
          </a:bodyPr>
          <a:lstStyle/>
          <a:p>
            <a:pPr marL="285750" indent="-285750">
              <a:buClr>
                <a:srgbClr val="C00000"/>
              </a:buClr>
              <a:buFont typeface="Arial" panose="020B0604020202020204" pitchFamily="34" charset="0"/>
              <a:buChar char="•"/>
            </a:pPr>
            <a:r>
              <a:rPr lang="en-US" sz="1600">
                <a:latin typeface="Verdana" panose="020B0604030504040204" pitchFamily="34" charset="0"/>
                <a:ea typeface="Verdana" panose="020B0604030504040204" pitchFamily="34" charset="0"/>
                <a:cs typeface="Open Sans" panose="020B0606030504020204" pitchFamily="34" charset="0"/>
              </a:rPr>
              <a:t>Security Assessments (NIST CSF, NIST 800-171, NIST 800-53, CCPA, etc.)</a:t>
            </a:r>
          </a:p>
          <a:p>
            <a:pPr marL="285750" indent="-285750">
              <a:buClr>
                <a:srgbClr val="C00000"/>
              </a:buClr>
              <a:buFont typeface="Arial" panose="020B0604020202020204" pitchFamily="34" charset="0"/>
              <a:buChar char="•"/>
            </a:pPr>
            <a:r>
              <a:rPr lang="en-US" sz="1600">
                <a:latin typeface="Verdana" panose="020B0604030504040204" pitchFamily="34" charset="0"/>
                <a:ea typeface="Verdana" panose="020B0604030504040204" pitchFamily="34" charset="0"/>
                <a:cs typeface="Open Sans" panose="020B0606030504020204" pitchFamily="34" charset="0"/>
              </a:rPr>
              <a:t>Security Program Review</a:t>
            </a:r>
          </a:p>
          <a:p>
            <a:pPr marL="285750" indent="-285750">
              <a:buClr>
                <a:srgbClr val="C00000"/>
              </a:buClr>
              <a:buFont typeface="Arial" panose="020B0604020202020204" pitchFamily="34" charset="0"/>
              <a:buChar char="•"/>
            </a:pPr>
            <a:r>
              <a:rPr lang="en-US" sz="1600">
                <a:latin typeface="Verdana" panose="020B0604030504040204" pitchFamily="34" charset="0"/>
                <a:ea typeface="Verdana" panose="020B0604030504040204" pitchFamily="34" charset="0"/>
                <a:cs typeface="Open Sans" panose="020B0606030504020204" pitchFamily="34" charset="0"/>
              </a:rPr>
              <a:t>Security Policy Development</a:t>
            </a:r>
          </a:p>
          <a:p>
            <a:pPr marL="285750" indent="-285750">
              <a:buClr>
                <a:srgbClr val="C00000"/>
              </a:buClr>
              <a:buFont typeface="Arial" panose="020B0604020202020204" pitchFamily="34" charset="0"/>
              <a:buChar char="•"/>
            </a:pPr>
            <a:r>
              <a:rPr lang="en-US" sz="1600">
                <a:latin typeface="Verdana" panose="020B0604030504040204" pitchFamily="34" charset="0"/>
                <a:ea typeface="Verdana" panose="020B0604030504040204" pitchFamily="34" charset="0"/>
                <a:cs typeface="Open Sans" panose="020B0606030504020204" pitchFamily="34" charset="0"/>
              </a:rPr>
              <a:t>Security Roadmap Development</a:t>
            </a:r>
          </a:p>
          <a:p>
            <a:pPr marL="285750" indent="-285750">
              <a:buClr>
                <a:srgbClr val="C00000"/>
              </a:buClr>
              <a:buFont typeface="Arial" panose="020B0604020202020204" pitchFamily="34" charset="0"/>
              <a:buChar char="•"/>
            </a:pPr>
            <a:r>
              <a:rPr lang="en-US" sz="1600">
                <a:latin typeface="Verdana" panose="020B0604030504040204" pitchFamily="34" charset="0"/>
                <a:ea typeface="Verdana" panose="020B0604030504040204" pitchFamily="34" charset="0"/>
                <a:cs typeface="Open Sans" panose="020B0606030504020204" pitchFamily="34" charset="0"/>
              </a:rPr>
              <a:t>Security Controls Development</a:t>
            </a:r>
          </a:p>
          <a:p>
            <a:pPr marL="285750" indent="-285750">
              <a:buClr>
                <a:srgbClr val="C00000"/>
              </a:buClr>
              <a:buFont typeface="Arial" panose="020B0604020202020204" pitchFamily="34" charset="0"/>
              <a:buChar char="•"/>
            </a:pPr>
            <a:r>
              <a:rPr lang="en-US" sz="1600">
                <a:latin typeface="Verdana" panose="020B0604030504040204" pitchFamily="34" charset="0"/>
                <a:ea typeface="Verdana" panose="020B0604030504040204" pitchFamily="34" charset="0"/>
                <a:cs typeface="Open Sans" panose="020B0606030504020204" pitchFamily="34" charset="0"/>
              </a:rPr>
              <a:t>Compliance Gap Assessment</a:t>
            </a:r>
          </a:p>
        </p:txBody>
      </p:sp>
      <p:graphicFrame>
        <p:nvGraphicFramePr>
          <p:cNvPr id="6" name="Diagram 5">
            <a:extLst>
              <a:ext uri="{FF2B5EF4-FFF2-40B4-BE49-F238E27FC236}">
                <a16:creationId xmlns:a16="http://schemas.microsoft.com/office/drawing/2014/main" id="{B0B7ECAE-9DD6-E23E-E27F-56125628A540}"/>
              </a:ext>
            </a:extLst>
          </p:cNvPr>
          <p:cNvGraphicFramePr/>
          <p:nvPr/>
        </p:nvGraphicFramePr>
        <p:xfrm>
          <a:off x="7217411" y="1451981"/>
          <a:ext cx="4599963" cy="48192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005982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AD63DC-7210-44B3-F4B8-D23000FD4AED}"/>
              </a:ext>
            </a:extLst>
          </p:cNvPr>
          <p:cNvPicPr>
            <a:picLocks noChangeAspect="1"/>
          </p:cNvPicPr>
          <p:nvPr/>
        </p:nvPicPr>
        <p:blipFill>
          <a:blip r:embed="rId2"/>
          <a:stretch>
            <a:fillRect/>
          </a:stretch>
        </p:blipFill>
        <p:spPr>
          <a:xfrm>
            <a:off x="0" y="1"/>
            <a:ext cx="12192000" cy="6857999"/>
          </a:xfrm>
          <a:prstGeom prst="rect">
            <a:avLst/>
          </a:prstGeom>
        </p:spPr>
      </p:pic>
      <p:sp>
        <p:nvSpPr>
          <p:cNvPr id="4" name="TextBox 3">
            <a:extLst>
              <a:ext uri="{FF2B5EF4-FFF2-40B4-BE49-F238E27FC236}">
                <a16:creationId xmlns:a16="http://schemas.microsoft.com/office/drawing/2014/main" id="{272B4954-DABF-436A-9304-A25DEEE35256}"/>
              </a:ext>
            </a:extLst>
          </p:cNvPr>
          <p:cNvSpPr txBox="1"/>
          <p:nvPr/>
        </p:nvSpPr>
        <p:spPr>
          <a:xfrm>
            <a:off x="883299" y="1744994"/>
            <a:ext cx="10593354" cy="677108"/>
          </a:xfrm>
          <a:prstGeom prst="rect">
            <a:avLst/>
          </a:prstGeom>
          <a:noFill/>
        </p:spPr>
        <p:txBody>
          <a:bodyPr wrap="square">
            <a:spAutoFit/>
          </a:bodyPr>
          <a:lstStyle/>
          <a:p>
            <a:pPr algn="ctr"/>
            <a:r>
              <a:rPr lang="en-US" sz="3800" b="1">
                <a:solidFill>
                  <a:schemeClr val="bg1"/>
                </a:solidFill>
                <a:latin typeface="Open Sans" panose="020B0606030504020204" pitchFamily="34" charset="0"/>
                <a:ea typeface="Open Sans" panose="020B0606030504020204" pitchFamily="34" charset="0"/>
                <a:cs typeface="Open Sans" panose="020B0606030504020204" pitchFamily="34" charset="0"/>
              </a:rPr>
              <a:t>NOC Services Overview</a:t>
            </a:r>
          </a:p>
        </p:txBody>
      </p:sp>
    </p:spTree>
    <p:extLst>
      <p:ext uri="{BB962C8B-B14F-4D97-AF65-F5344CB8AC3E}">
        <p14:creationId xmlns:p14="http://schemas.microsoft.com/office/powerpoint/2010/main" val="39957927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TextBox 2"/>
          <p:cNvSpPr txBox="1"/>
          <p:nvPr/>
        </p:nvSpPr>
        <p:spPr>
          <a:xfrm>
            <a:off x="803271" y="146291"/>
            <a:ext cx="10510982" cy="76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p>
            <a:pPr algn="ctr">
              <a:defRPr sz="3100" b="1">
                <a:solidFill>
                  <a:srgbClr val="043B7E"/>
                </a:solidFill>
                <a:latin typeface="Century Gothic"/>
                <a:ea typeface="Century Gothic"/>
                <a:cs typeface="Century Gothic"/>
                <a:sym typeface="Century Gothic"/>
              </a:defRPr>
            </a:pPr>
            <a:r>
              <a:rPr lang="en-US" sz="4400" kern="1200">
                <a:solidFill>
                  <a:srgbClr val="032855"/>
                </a:solidFill>
                <a:latin typeface="Roboto"/>
                <a:cs typeface="Arial"/>
              </a:rPr>
              <a:t>EI NOC Services</a:t>
            </a:r>
          </a:p>
        </p:txBody>
      </p:sp>
      <p:sp>
        <p:nvSpPr>
          <p:cNvPr id="12" name="Text Placeholder 6">
            <a:extLst>
              <a:ext uri="{FF2B5EF4-FFF2-40B4-BE49-F238E27FC236}">
                <a16:creationId xmlns:a16="http://schemas.microsoft.com/office/drawing/2014/main" id="{9BEAD9EC-975F-7BC8-B97B-7C4B7AF0B350}"/>
              </a:ext>
            </a:extLst>
          </p:cNvPr>
          <p:cNvSpPr txBox="1">
            <a:spLocks/>
          </p:cNvSpPr>
          <p:nvPr/>
        </p:nvSpPr>
        <p:spPr>
          <a:xfrm>
            <a:off x="501460" y="1037202"/>
            <a:ext cx="11194798" cy="574661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t">
            <a:normAutofit/>
          </a:bodyPr>
          <a:lst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9pPr>
          </a:lstStyle>
          <a:p>
            <a:pPr marL="15875" indent="0">
              <a:buNone/>
            </a:pPr>
            <a:r>
              <a:rPr lang="en-US" sz="2400" b="1">
                <a:solidFill>
                  <a:srgbClr val="003869"/>
                </a:solidFill>
                <a:latin typeface="Roboto"/>
              </a:rPr>
              <a:t>WHY EI?</a:t>
            </a:r>
          </a:p>
          <a:p>
            <a:pPr marL="15875" indent="0">
              <a:buNone/>
            </a:pPr>
            <a:r>
              <a:rPr lang="en-US" sz="2400">
                <a:solidFill>
                  <a:srgbClr val="003869"/>
                </a:solidFill>
                <a:latin typeface="Roboto"/>
              </a:rPr>
              <a:t>Our Network Operation Center (NOC) Services are a powerful combination of automation and expertise – a proven, fine-tuned monitoring system that eliminates distracting noise so our expert technicians can focus on triaging and resolving real alerts from knowledgebase-driven playbooks efficiently and effectively before they impact your business. </a:t>
            </a:r>
            <a:endParaRPr lang="en-US">
              <a:latin typeface="Roboto"/>
            </a:endParaRPr>
          </a:p>
          <a:p>
            <a:pPr marL="15875" indent="0">
              <a:buNone/>
            </a:pPr>
            <a:endParaRPr lang="en-US" sz="2400">
              <a:solidFill>
                <a:srgbClr val="003869"/>
              </a:solidFill>
              <a:latin typeface="Roboto"/>
            </a:endParaRPr>
          </a:p>
          <a:p>
            <a:pPr marL="15875" indent="0">
              <a:buNone/>
            </a:pPr>
            <a:r>
              <a:rPr lang="en-US" sz="2400" b="1">
                <a:solidFill>
                  <a:srgbClr val="003869"/>
                </a:solidFill>
                <a:latin typeface="Roboto"/>
              </a:rPr>
              <a:t>WHAT We Do</a:t>
            </a:r>
          </a:p>
          <a:p>
            <a:pPr marL="285750" indent="-285750">
              <a:spcBef>
                <a:spcPts val="0"/>
              </a:spcBef>
              <a:buFont typeface="Arial,Sans-Serif"/>
            </a:pPr>
            <a:r>
              <a:rPr lang="en-US" sz="2400">
                <a:solidFill>
                  <a:srgbClr val="003668"/>
                </a:solidFill>
                <a:latin typeface="Roboto"/>
                <a:cs typeface="Arial"/>
              </a:rPr>
              <a:t>24x7x365 Network Operations Center</a:t>
            </a:r>
          </a:p>
          <a:p>
            <a:pPr marL="285750" indent="-285750">
              <a:spcBef>
                <a:spcPts val="0"/>
              </a:spcBef>
              <a:buFont typeface="Arial,Sans-Serif"/>
            </a:pPr>
            <a:r>
              <a:rPr lang="en-US" sz="2400">
                <a:solidFill>
                  <a:schemeClr val="tx1"/>
                </a:solidFill>
                <a:latin typeface="Roboto"/>
                <a:cs typeface="Arial"/>
              </a:rPr>
              <a:t>Real-Time Visualization</a:t>
            </a:r>
          </a:p>
          <a:p>
            <a:pPr marL="285750" indent="-285750">
              <a:spcBef>
                <a:spcPts val="0"/>
              </a:spcBef>
              <a:buFont typeface="Arial,Sans-Serif"/>
            </a:pPr>
            <a:r>
              <a:rPr lang="en-US" sz="2400">
                <a:solidFill>
                  <a:schemeClr val="tx1"/>
                </a:solidFill>
                <a:latin typeface="Roboto"/>
                <a:cs typeface="Arial"/>
              </a:rPr>
              <a:t>Live-Event Monitoring</a:t>
            </a:r>
          </a:p>
          <a:p>
            <a:pPr marL="285750" indent="-285750">
              <a:spcBef>
                <a:spcPts val="0"/>
              </a:spcBef>
              <a:buFont typeface="Arial,Sans-Serif"/>
            </a:pPr>
            <a:r>
              <a:rPr lang="en-US" sz="2400">
                <a:solidFill>
                  <a:schemeClr val="tx1"/>
                </a:solidFill>
                <a:latin typeface="Roboto"/>
                <a:cs typeface="Arial"/>
              </a:rPr>
              <a:t>Fault Isolation</a:t>
            </a:r>
          </a:p>
          <a:p>
            <a:pPr marL="285750" indent="-285750">
              <a:spcBef>
                <a:spcPts val="0"/>
              </a:spcBef>
              <a:buFont typeface="Arial,Sans-Serif"/>
            </a:pPr>
            <a:r>
              <a:rPr lang="en-US" sz="2400">
                <a:solidFill>
                  <a:schemeClr val="tx1"/>
                </a:solidFill>
                <a:latin typeface="Roboto"/>
                <a:cs typeface="Arial"/>
              </a:rPr>
              <a:t>Fully-Integrated, Closed-Loop Monitoring System</a:t>
            </a:r>
          </a:p>
          <a:p>
            <a:pPr marL="285750" indent="-285750">
              <a:spcBef>
                <a:spcPts val="0"/>
              </a:spcBef>
              <a:buFont typeface="Arial,Sans-Serif"/>
            </a:pPr>
            <a:r>
              <a:rPr lang="en-US" sz="2400">
                <a:solidFill>
                  <a:schemeClr val="tx1"/>
                </a:solidFill>
                <a:latin typeface="Roboto"/>
                <a:cs typeface="Arial"/>
              </a:rPr>
              <a:t>Knowledgebase-Driven Alert Triage</a:t>
            </a:r>
          </a:p>
          <a:p>
            <a:pPr marL="285750" indent="-285750">
              <a:spcBef>
                <a:spcPts val="0"/>
              </a:spcBef>
              <a:buFont typeface="Arial,Sans-Serif"/>
            </a:pPr>
            <a:endParaRPr lang="en-US" sz="2400">
              <a:solidFill>
                <a:schemeClr val="tx1"/>
              </a:solidFill>
              <a:latin typeface="Roboto"/>
              <a:cs typeface="Arial"/>
            </a:endParaRPr>
          </a:p>
        </p:txBody>
      </p:sp>
      <p:sp>
        <p:nvSpPr>
          <p:cNvPr id="14" name="Rectangle 13">
            <a:extLst>
              <a:ext uri="{FF2B5EF4-FFF2-40B4-BE49-F238E27FC236}">
                <a16:creationId xmlns:a16="http://schemas.microsoft.com/office/drawing/2014/main" id="{311E9C97-15BC-AF3B-77FC-409CFB9A8F8A}"/>
              </a:ext>
            </a:extLst>
          </p:cNvPr>
          <p:cNvSpPr/>
          <p:nvPr/>
        </p:nvSpPr>
        <p:spPr>
          <a:xfrm>
            <a:off x="8565615" y="4300302"/>
            <a:ext cx="3360144" cy="1927951"/>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algn="ctr"/>
            <a:r>
              <a:rPr lang="en-US">
                <a:cs typeface="Calibri"/>
              </a:rPr>
              <a:t>Insert Image</a:t>
            </a:r>
          </a:p>
        </p:txBody>
      </p:sp>
    </p:spTree>
    <p:extLst>
      <p:ext uri="{BB962C8B-B14F-4D97-AF65-F5344CB8AC3E}">
        <p14:creationId xmlns:p14="http://schemas.microsoft.com/office/powerpoint/2010/main" val="40751714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AD63DC-7210-44B3-F4B8-D23000FD4AED}"/>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272B4954-DABF-436A-9304-A25DEEE35256}"/>
              </a:ext>
            </a:extLst>
          </p:cNvPr>
          <p:cNvSpPr txBox="1"/>
          <p:nvPr/>
        </p:nvSpPr>
        <p:spPr>
          <a:xfrm>
            <a:off x="883299" y="1744994"/>
            <a:ext cx="10593354" cy="1261884"/>
          </a:xfrm>
          <a:prstGeom prst="rect">
            <a:avLst/>
          </a:prstGeom>
          <a:noFill/>
        </p:spPr>
        <p:txBody>
          <a:bodyPr wrap="square">
            <a:spAutoFit/>
          </a:bodyPr>
          <a:lstStyle/>
          <a:p>
            <a:pPr algn="ctr"/>
            <a:r>
              <a:rPr lang="en-US" sz="3800" b="1">
                <a:solidFill>
                  <a:schemeClr val="bg1"/>
                </a:solidFill>
                <a:latin typeface="Open Sans" panose="020B0606030504020204" pitchFamily="34" charset="0"/>
                <a:ea typeface="Open Sans" panose="020B0606030504020204" pitchFamily="34" charset="0"/>
                <a:cs typeface="Open Sans" panose="020B0606030504020204" pitchFamily="34" charset="0"/>
              </a:rPr>
              <a:t>Infrastructure Engineering</a:t>
            </a:r>
          </a:p>
          <a:p>
            <a:pPr algn="ctr"/>
            <a:r>
              <a:rPr lang="en-US" sz="3800" b="1">
                <a:solidFill>
                  <a:schemeClr val="bg1"/>
                </a:solidFill>
                <a:latin typeface="Open Sans" panose="020B0606030504020204" pitchFamily="34" charset="0"/>
                <a:ea typeface="Open Sans" panose="020B0606030504020204" pitchFamily="34" charset="0"/>
                <a:cs typeface="Open Sans" panose="020B0606030504020204" pitchFamily="34" charset="0"/>
              </a:rPr>
              <a:t> Services Overview</a:t>
            </a:r>
          </a:p>
        </p:txBody>
      </p:sp>
    </p:spTree>
    <p:extLst>
      <p:ext uri="{BB962C8B-B14F-4D97-AF65-F5344CB8AC3E}">
        <p14:creationId xmlns:p14="http://schemas.microsoft.com/office/powerpoint/2010/main" val="32581476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8795320" cy="1143000"/>
          </a:xfrm>
        </p:spPr>
        <p:txBody>
          <a:bodyPr>
            <a:normAutofit/>
          </a:bodyPr>
          <a:lstStyle/>
          <a:p>
            <a:r>
              <a:rPr lang="en-US" sz="4000" cap="none">
                <a:solidFill>
                  <a:srgbClr val="002060"/>
                </a:solidFill>
                <a:latin typeface="Century Gothic" panose="020B0502020202020204" pitchFamily="34" charset="0"/>
              </a:rPr>
              <a:t>EI Infrastructure Management</a:t>
            </a:r>
            <a:endParaRPr lang="en-US"/>
          </a:p>
        </p:txBody>
      </p:sp>
      <p:sp>
        <p:nvSpPr>
          <p:cNvPr id="7" name="Text Placeholder 6">
            <a:extLst>
              <a:ext uri="{FF2B5EF4-FFF2-40B4-BE49-F238E27FC236}">
                <a16:creationId xmlns:a16="http://schemas.microsoft.com/office/drawing/2014/main" id="{8C9AF349-0AF9-3203-5A00-8BCCD4886ED8}"/>
              </a:ext>
            </a:extLst>
          </p:cNvPr>
          <p:cNvSpPr txBox="1">
            <a:spLocks/>
          </p:cNvSpPr>
          <p:nvPr/>
        </p:nvSpPr>
        <p:spPr>
          <a:xfrm>
            <a:off x="501460" y="970360"/>
            <a:ext cx="11194798" cy="574661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t">
            <a:normAutofit/>
          </a:bodyPr>
          <a:lst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9pPr>
          </a:lstStyle>
          <a:p>
            <a:pPr marL="15875" indent="0">
              <a:buNone/>
            </a:pPr>
            <a:r>
              <a:rPr lang="en-US" sz="2400" b="1">
                <a:solidFill>
                  <a:srgbClr val="003869"/>
                </a:solidFill>
                <a:latin typeface="Roboto"/>
              </a:rPr>
              <a:t>WHY EI?</a:t>
            </a:r>
          </a:p>
          <a:p>
            <a:pPr marL="15875" indent="0">
              <a:buNone/>
            </a:pPr>
            <a:r>
              <a:rPr lang="en-US" sz="2400">
                <a:solidFill>
                  <a:srgbClr val="003869"/>
                </a:solidFill>
                <a:latin typeface="Roboto"/>
              </a:rPr>
              <a:t>We are thought leaders who maintain expertise across the entire technology landscape so you always have access to a partner with the skills you need. </a:t>
            </a:r>
          </a:p>
          <a:p>
            <a:pPr marL="15875" indent="0">
              <a:buNone/>
            </a:pPr>
            <a:endParaRPr lang="en-US" sz="2400">
              <a:solidFill>
                <a:srgbClr val="003869"/>
              </a:solidFill>
              <a:latin typeface="Roboto"/>
            </a:endParaRPr>
          </a:p>
          <a:p>
            <a:pPr marL="15875" indent="0">
              <a:buNone/>
            </a:pPr>
            <a:r>
              <a:rPr lang="en-US" sz="2400" b="1">
                <a:solidFill>
                  <a:srgbClr val="003869"/>
                </a:solidFill>
                <a:latin typeface="Roboto"/>
              </a:rPr>
              <a:t>WHAT We Do</a:t>
            </a:r>
          </a:p>
          <a:p>
            <a:pPr marL="285750" indent="-285750">
              <a:spcBef>
                <a:spcPts val="0"/>
              </a:spcBef>
              <a:buFont typeface="Arial,Sans-Serif"/>
            </a:pPr>
            <a:r>
              <a:rPr lang="en-US" sz="2400">
                <a:solidFill>
                  <a:srgbClr val="003668"/>
                </a:solidFill>
                <a:latin typeface="Roboto"/>
                <a:cs typeface="Arial"/>
              </a:rPr>
              <a:t>Technology Roadmaps and Thought Leadership</a:t>
            </a:r>
          </a:p>
          <a:p>
            <a:pPr marL="285750" indent="-285750">
              <a:spcBef>
                <a:spcPts val="0"/>
              </a:spcBef>
              <a:buFont typeface="Arial,Sans-Serif"/>
            </a:pPr>
            <a:r>
              <a:rPr lang="en-US" sz="2400">
                <a:solidFill>
                  <a:srgbClr val="003668"/>
                </a:solidFill>
                <a:latin typeface="Roboto"/>
                <a:cs typeface="Arial"/>
              </a:rPr>
              <a:t>On-premise and Cloud Server Management </a:t>
            </a:r>
            <a:endParaRPr lang="en-US" sz="2400">
              <a:latin typeface="Roboto"/>
            </a:endParaRPr>
          </a:p>
          <a:p>
            <a:pPr marL="285750" indent="-285750">
              <a:spcBef>
                <a:spcPts val="0"/>
              </a:spcBef>
              <a:buFont typeface="Arial,Sans-Serif"/>
            </a:pPr>
            <a:r>
              <a:rPr lang="en-US" sz="2400">
                <a:solidFill>
                  <a:srgbClr val="003668"/>
                </a:solidFill>
                <a:latin typeface="Roboto"/>
                <a:cs typeface="Arial"/>
              </a:rPr>
              <a:t>Microsoft 365 User Environment Management</a:t>
            </a:r>
          </a:p>
          <a:p>
            <a:pPr marL="285750" indent="-285750">
              <a:spcBef>
                <a:spcPts val="0"/>
              </a:spcBef>
              <a:buFont typeface="Arial,Sans-Serif"/>
            </a:pPr>
            <a:r>
              <a:rPr lang="en-US" sz="2400">
                <a:solidFill>
                  <a:srgbClr val="003668"/>
                </a:solidFill>
                <a:latin typeface="Roboto"/>
                <a:cs typeface="Arial"/>
              </a:rPr>
              <a:t>Managed Backup and Restore Services</a:t>
            </a:r>
          </a:p>
          <a:p>
            <a:pPr marL="285750" indent="-285750">
              <a:spcBef>
                <a:spcPts val="0"/>
              </a:spcBef>
              <a:buFont typeface="Arial,Sans-Serif"/>
            </a:pPr>
            <a:r>
              <a:rPr lang="en-US" sz="2400">
                <a:solidFill>
                  <a:srgbClr val="003668"/>
                </a:solidFill>
                <a:latin typeface="Roboto"/>
                <a:cs typeface="Arial"/>
              </a:rPr>
              <a:t>Systems Management &amp; OS Patching </a:t>
            </a:r>
          </a:p>
          <a:p>
            <a:pPr marL="285750" indent="-285750">
              <a:spcBef>
                <a:spcPts val="0"/>
              </a:spcBef>
              <a:buFont typeface="Arial,Sans-Serif"/>
            </a:pPr>
            <a:r>
              <a:rPr lang="en-US" sz="2400">
                <a:solidFill>
                  <a:srgbClr val="003668"/>
                </a:solidFill>
                <a:latin typeface="Roboto"/>
                <a:cs typeface="Arial"/>
              </a:rPr>
              <a:t>Disaster Recovery &amp; Business </a:t>
            </a:r>
            <a:r>
              <a:rPr lang="en-US" sz="2400">
                <a:solidFill>
                  <a:schemeClr val="tx1"/>
                </a:solidFill>
                <a:latin typeface="Roboto"/>
                <a:cs typeface="Arial"/>
              </a:rPr>
              <a:t>Continuity</a:t>
            </a:r>
          </a:p>
          <a:p>
            <a:pPr marL="285750" indent="-285750">
              <a:spcBef>
                <a:spcPts val="0"/>
              </a:spcBef>
              <a:buFont typeface="Arial,Sans-Serif"/>
            </a:pPr>
            <a:r>
              <a:rPr lang="en-US" sz="2400">
                <a:solidFill>
                  <a:schemeClr val="tx1"/>
                </a:solidFill>
                <a:latin typeface="Roboto"/>
                <a:cs typeface="Arial"/>
              </a:rPr>
              <a:t>Capacity Management &amp; Optimization </a:t>
            </a:r>
          </a:p>
          <a:p>
            <a:pPr marL="285750" indent="-285750">
              <a:spcBef>
                <a:spcPts val="0"/>
              </a:spcBef>
              <a:buFont typeface="Arial,Sans-Serif"/>
            </a:pPr>
            <a:r>
              <a:rPr lang="en-US" sz="2400">
                <a:solidFill>
                  <a:schemeClr val="tx1"/>
                </a:solidFill>
                <a:latin typeface="Roboto"/>
                <a:cs typeface="Arial"/>
              </a:rPr>
              <a:t>Database Management </a:t>
            </a:r>
          </a:p>
          <a:p>
            <a:pPr marL="285750" indent="-285750">
              <a:spcBef>
                <a:spcPts val="0"/>
              </a:spcBef>
              <a:buFont typeface="Arial,Sans-Serif"/>
            </a:pPr>
            <a:r>
              <a:rPr lang="en-US" sz="2400">
                <a:solidFill>
                  <a:schemeClr val="tx1"/>
                </a:solidFill>
                <a:latin typeface="Roboto"/>
                <a:cs typeface="Arial"/>
              </a:rPr>
              <a:t>End-User Computing</a:t>
            </a:r>
            <a:endParaRPr lang="en-US" sz="2400">
              <a:solidFill>
                <a:schemeClr val="tx1"/>
              </a:solidFill>
              <a:latin typeface="Roboto"/>
            </a:endParaRPr>
          </a:p>
        </p:txBody>
      </p:sp>
      <p:sp>
        <p:nvSpPr>
          <p:cNvPr id="9" name="Rectangle 8">
            <a:extLst>
              <a:ext uri="{FF2B5EF4-FFF2-40B4-BE49-F238E27FC236}">
                <a16:creationId xmlns:a16="http://schemas.microsoft.com/office/drawing/2014/main" id="{502FCDF9-B5AD-C697-6C57-7A7419426143}"/>
              </a:ext>
            </a:extLst>
          </p:cNvPr>
          <p:cNvSpPr/>
          <p:nvPr/>
        </p:nvSpPr>
        <p:spPr>
          <a:xfrm>
            <a:off x="8565615" y="4300302"/>
            <a:ext cx="3360144" cy="1927951"/>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algn="ctr"/>
            <a:r>
              <a:rPr lang="en-US">
                <a:cs typeface="Calibri"/>
              </a:rPr>
              <a:t>Insert Image</a:t>
            </a:r>
          </a:p>
        </p:txBody>
      </p:sp>
    </p:spTree>
    <p:extLst>
      <p:ext uri="{BB962C8B-B14F-4D97-AF65-F5344CB8AC3E}">
        <p14:creationId xmlns:p14="http://schemas.microsoft.com/office/powerpoint/2010/main" val="2615704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AD63DC-7210-44B3-F4B8-D23000FD4AED}"/>
              </a:ext>
            </a:extLst>
          </p:cNvPr>
          <p:cNvPicPr>
            <a:picLocks noChangeAspect="1"/>
          </p:cNvPicPr>
          <p:nvPr/>
        </p:nvPicPr>
        <p:blipFill>
          <a:blip r:embed="rId3"/>
          <a:stretch>
            <a:fillRect/>
          </a:stretch>
        </p:blipFill>
        <p:spPr>
          <a:xfrm>
            <a:off x="0" y="1"/>
            <a:ext cx="12192000" cy="6857999"/>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1DC62517-86DB-0F44-971D-31DDF4E53490}"/>
              </a:ext>
            </a:extLst>
          </p:cNvPr>
          <p:cNvPicPr>
            <a:picLocks noChangeAspect="1"/>
          </p:cNvPicPr>
          <p:nvPr/>
        </p:nvPicPr>
        <p:blipFill rotWithShape="1">
          <a:blip r:embed="rId4"/>
          <a:srcRect r="42697"/>
          <a:stretch/>
        </p:blipFill>
        <p:spPr>
          <a:xfrm>
            <a:off x="773936" y="1197599"/>
            <a:ext cx="6079792" cy="4360251"/>
          </a:xfrm>
          <a:prstGeom prst="rect">
            <a:avLst/>
          </a:prstGeom>
        </p:spPr>
      </p:pic>
      <p:sp>
        <p:nvSpPr>
          <p:cNvPr id="4" name="TextBox 3">
            <a:extLst>
              <a:ext uri="{FF2B5EF4-FFF2-40B4-BE49-F238E27FC236}">
                <a16:creationId xmlns:a16="http://schemas.microsoft.com/office/drawing/2014/main" id="{272B4954-DABF-436A-9304-A25DEEE35256}"/>
              </a:ext>
            </a:extLst>
          </p:cNvPr>
          <p:cNvSpPr txBox="1"/>
          <p:nvPr/>
        </p:nvSpPr>
        <p:spPr>
          <a:xfrm>
            <a:off x="6570335" y="1091852"/>
            <a:ext cx="5453714" cy="677108"/>
          </a:xfrm>
          <a:prstGeom prst="rect">
            <a:avLst/>
          </a:prstGeom>
          <a:noFill/>
        </p:spPr>
        <p:txBody>
          <a:bodyPr wrap="square">
            <a:spAutoFit/>
          </a:bodyPr>
          <a:lstStyle/>
          <a:p>
            <a:r>
              <a:rPr lang="en-US" sz="3800" b="1">
                <a:solidFill>
                  <a:schemeClr val="bg1"/>
                </a:solidFill>
                <a:latin typeface="Open Sans" panose="020B0606030504020204" pitchFamily="34" charset="0"/>
                <a:ea typeface="Open Sans" panose="020B0606030504020204" pitchFamily="34" charset="0"/>
                <a:cs typeface="Open Sans" panose="020B0606030504020204" pitchFamily="34" charset="0"/>
              </a:rPr>
              <a:t>Managed Services</a:t>
            </a:r>
          </a:p>
        </p:txBody>
      </p:sp>
      <p:sp>
        <p:nvSpPr>
          <p:cNvPr id="3" name="TextBox 2">
            <a:extLst>
              <a:ext uri="{FF2B5EF4-FFF2-40B4-BE49-F238E27FC236}">
                <a16:creationId xmlns:a16="http://schemas.microsoft.com/office/drawing/2014/main" id="{E65A8A71-BF3B-EDBA-37B5-4E277DBA46F9}"/>
              </a:ext>
            </a:extLst>
          </p:cNvPr>
          <p:cNvSpPr txBox="1"/>
          <p:nvPr/>
        </p:nvSpPr>
        <p:spPr>
          <a:xfrm>
            <a:off x="6596590" y="2388807"/>
            <a:ext cx="5453714" cy="677108"/>
          </a:xfrm>
          <a:prstGeom prst="rect">
            <a:avLst/>
          </a:prstGeom>
          <a:noFill/>
        </p:spPr>
        <p:txBody>
          <a:bodyPr wrap="square">
            <a:spAutoFit/>
          </a:bodyPr>
          <a:lstStyle/>
          <a:p>
            <a:r>
              <a:rPr lang="en-US" sz="3800" b="1">
                <a:solidFill>
                  <a:schemeClr val="bg1"/>
                </a:solidFill>
                <a:latin typeface="Open Sans" panose="020B0606030504020204" pitchFamily="34" charset="0"/>
                <a:ea typeface="Open Sans" panose="020B0606030504020204" pitchFamily="34" charset="0"/>
                <a:cs typeface="Open Sans" panose="020B0606030504020204" pitchFamily="34" charset="0"/>
              </a:rPr>
              <a:t>Professional Services</a:t>
            </a:r>
          </a:p>
        </p:txBody>
      </p:sp>
      <p:sp>
        <p:nvSpPr>
          <p:cNvPr id="6" name="TextBox 5">
            <a:extLst>
              <a:ext uri="{FF2B5EF4-FFF2-40B4-BE49-F238E27FC236}">
                <a16:creationId xmlns:a16="http://schemas.microsoft.com/office/drawing/2014/main" id="{E69C7F9E-1496-6FD4-96D0-77558B992B37}"/>
              </a:ext>
            </a:extLst>
          </p:cNvPr>
          <p:cNvSpPr txBox="1"/>
          <p:nvPr/>
        </p:nvSpPr>
        <p:spPr>
          <a:xfrm>
            <a:off x="6596590" y="3685762"/>
            <a:ext cx="5453714" cy="677108"/>
          </a:xfrm>
          <a:prstGeom prst="rect">
            <a:avLst/>
          </a:prstGeom>
          <a:noFill/>
        </p:spPr>
        <p:txBody>
          <a:bodyPr wrap="square">
            <a:spAutoFit/>
          </a:bodyPr>
          <a:lstStyle/>
          <a:p>
            <a:r>
              <a:rPr lang="en-US" sz="3800" b="1">
                <a:solidFill>
                  <a:schemeClr val="bg1"/>
                </a:solidFill>
                <a:latin typeface="Open Sans" panose="020B0606030504020204" pitchFamily="34" charset="0"/>
                <a:ea typeface="Open Sans" panose="020B0606030504020204" pitchFamily="34" charset="0"/>
                <a:cs typeface="Open Sans" panose="020B0606030504020204" pitchFamily="34" charset="0"/>
              </a:rPr>
              <a:t>Staffing Services</a:t>
            </a:r>
          </a:p>
        </p:txBody>
      </p:sp>
      <p:sp>
        <p:nvSpPr>
          <p:cNvPr id="7" name="TextBox 6">
            <a:extLst>
              <a:ext uri="{FF2B5EF4-FFF2-40B4-BE49-F238E27FC236}">
                <a16:creationId xmlns:a16="http://schemas.microsoft.com/office/drawing/2014/main" id="{586837B5-CD22-F3D0-858A-30F90BE96BD2}"/>
              </a:ext>
            </a:extLst>
          </p:cNvPr>
          <p:cNvSpPr txBox="1"/>
          <p:nvPr/>
        </p:nvSpPr>
        <p:spPr>
          <a:xfrm>
            <a:off x="6570335" y="4983293"/>
            <a:ext cx="5453714" cy="677108"/>
          </a:xfrm>
          <a:prstGeom prst="rect">
            <a:avLst/>
          </a:prstGeom>
          <a:noFill/>
        </p:spPr>
        <p:txBody>
          <a:bodyPr wrap="square">
            <a:spAutoFit/>
          </a:bodyPr>
          <a:lstStyle/>
          <a:p>
            <a:r>
              <a:rPr lang="en-US" sz="3800" b="1">
                <a:solidFill>
                  <a:schemeClr val="bg1"/>
                </a:solidFill>
                <a:latin typeface="Open Sans" panose="020B0606030504020204" pitchFamily="34" charset="0"/>
                <a:ea typeface="Open Sans" panose="020B0606030504020204" pitchFamily="34" charset="0"/>
                <a:cs typeface="Open Sans" panose="020B0606030504020204" pitchFamily="34" charset="0"/>
              </a:rPr>
              <a:t>Procurement Services</a:t>
            </a:r>
          </a:p>
        </p:txBody>
      </p:sp>
    </p:spTree>
    <p:extLst>
      <p:ext uri="{BB962C8B-B14F-4D97-AF65-F5344CB8AC3E}">
        <p14:creationId xmlns:p14="http://schemas.microsoft.com/office/powerpoint/2010/main" val="1069369102"/>
      </p:ext>
    </p:extLst>
  </p:cSld>
  <p:clrMapOvr>
    <a:overrideClrMapping bg1="lt1" tx1="dk1" bg2="lt2" tx2="dk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8795320" cy="1143000"/>
          </a:xfrm>
        </p:spPr>
        <p:txBody>
          <a:bodyPr>
            <a:normAutofit/>
          </a:bodyPr>
          <a:lstStyle/>
          <a:p>
            <a:pPr algn="l"/>
            <a:r>
              <a:rPr lang="en-US" sz="4000" cap="none">
                <a:solidFill>
                  <a:srgbClr val="002060"/>
                </a:solidFill>
                <a:latin typeface="Roboto"/>
                <a:ea typeface="Roboto"/>
                <a:cs typeface="Roboto"/>
              </a:rPr>
              <a:t>EI Managed Network Services</a:t>
            </a:r>
          </a:p>
        </p:txBody>
      </p:sp>
      <p:sp>
        <p:nvSpPr>
          <p:cNvPr id="5" name="Text Placeholder 6">
            <a:extLst>
              <a:ext uri="{FF2B5EF4-FFF2-40B4-BE49-F238E27FC236}">
                <a16:creationId xmlns:a16="http://schemas.microsoft.com/office/drawing/2014/main" id="{2CA2B87C-9A15-368A-C7ED-6545B5EBEFF5}"/>
              </a:ext>
            </a:extLst>
          </p:cNvPr>
          <p:cNvSpPr txBox="1">
            <a:spLocks/>
          </p:cNvSpPr>
          <p:nvPr/>
        </p:nvSpPr>
        <p:spPr>
          <a:xfrm>
            <a:off x="505809" y="929289"/>
            <a:ext cx="11194798" cy="574661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t">
            <a:noAutofit/>
          </a:bodyPr>
          <a:lst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9pPr>
          </a:lstStyle>
          <a:p>
            <a:pPr marL="15875" indent="0">
              <a:buNone/>
            </a:pPr>
            <a:r>
              <a:rPr lang="en-US" sz="2400" b="1">
                <a:solidFill>
                  <a:srgbClr val="003869"/>
                </a:solidFill>
                <a:latin typeface="Roboto"/>
              </a:rPr>
              <a:t>WHY EI?</a:t>
            </a:r>
          </a:p>
          <a:p>
            <a:pPr marL="15875" indent="0">
              <a:buNone/>
            </a:pPr>
            <a:r>
              <a:rPr lang="en-US" sz="2000">
                <a:solidFill>
                  <a:srgbClr val="003869"/>
                </a:solidFill>
                <a:latin typeface="Roboto"/>
              </a:rPr>
              <a:t>Our certified and experienced engineering talent coupled with best-in-class tools and EI management disciplines means you don’t have to worry about your network.  Your Net </a:t>
            </a:r>
            <a:r>
              <a:rPr lang="en-US" sz="2000" b="1">
                <a:solidFill>
                  <a:srgbClr val="003869"/>
                </a:solidFill>
                <a:latin typeface="Roboto"/>
              </a:rPr>
              <a:t>works</a:t>
            </a:r>
            <a:r>
              <a:rPr lang="en-US" sz="2000">
                <a:solidFill>
                  <a:srgbClr val="003869"/>
                </a:solidFill>
                <a:latin typeface="Roboto"/>
              </a:rPr>
              <a:t>… </a:t>
            </a:r>
          </a:p>
          <a:p>
            <a:pPr marL="15875" indent="0">
              <a:buNone/>
            </a:pPr>
            <a:endParaRPr lang="en-US" sz="2400">
              <a:solidFill>
                <a:srgbClr val="003869"/>
              </a:solidFill>
              <a:latin typeface="Roboto"/>
            </a:endParaRPr>
          </a:p>
          <a:p>
            <a:pPr marL="15875" indent="0">
              <a:buNone/>
            </a:pPr>
            <a:r>
              <a:rPr lang="en-US" sz="2400" b="1">
                <a:solidFill>
                  <a:srgbClr val="003869"/>
                </a:solidFill>
                <a:latin typeface="Roboto"/>
              </a:rPr>
              <a:t>WHAT We Do</a:t>
            </a:r>
          </a:p>
          <a:p>
            <a:pPr>
              <a:spcBef>
                <a:spcPts val="0"/>
              </a:spcBef>
            </a:pPr>
            <a:r>
              <a:rPr lang="en-US" sz="1800">
                <a:solidFill>
                  <a:srgbClr val="003869"/>
                </a:solidFill>
                <a:latin typeface="Roboto"/>
                <a:cs typeface="Arial"/>
              </a:rPr>
              <a:t>Comprehensive Data &amp; Voice Managed Network Services</a:t>
            </a:r>
          </a:p>
          <a:p>
            <a:pPr>
              <a:spcBef>
                <a:spcPts val="0"/>
              </a:spcBef>
            </a:pPr>
            <a:r>
              <a:rPr lang="en-US" sz="1800">
                <a:solidFill>
                  <a:srgbClr val="003869"/>
                </a:solidFill>
                <a:latin typeface="Roboto"/>
                <a:cs typeface="Segoe UI"/>
              </a:rPr>
              <a:t>24x7x365 Network Monitoring</a:t>
            </a:r>
          </a:p>
          <a:p>
            <a:pPr>
              <a:spcBef>
                <a:spcPts val="0"/>
              </a:spcBef>
            </a:pPr>
            <a:r>
              <a:rPr lang="en-US" sz="1800">
                <a:solidFill>
                  <a:srgbClr val="003869"/>
                </a:solidFill>
                <a:latin typeface="Roboto"/>
                <a:cs typeface="Segoe UI"/>
              </a:rPr>
              <a:t>Configuration and backup management</a:t>
            </a:r>
          </a:p>
          <a:p>
            <a:pPr>
              <a:spcBef>
                <a:spcPts val="0"/>
              </a:spcBef>
            </a:pPr>
            <a:r>
              <a:rPr lang="en-US" sz="1800">
                <a:solidFill>
                  <a:srgbClr val="003869"/>
                </a:solidFill>
                <a:latin typeface="Roboto"/>
                <a:cs typeface="Arial"/>
              </a:rPr>
              <a:t>Network Assessments - Data &amp; Voice</a:t>
            </a:r>
          </a:p>
          <a:p>
            <a:pPr>
              <a:spcBef>
                <a:spcPts val="0"/>
              </a:spcBef>
            </a:pPr>
            <a:r>
              <a:rPr lang="en-US" sz="1800">
                <a:solidFill>
                  <a:srgbClr val="003869"/>
                </a:solidFill>
                <a:latin typeface="Roboto"/>
                <a:cs typeface="Arial"/>
              </a:rPr>
              <a:t>VoIP Telephony &amp; Call Center Solutions </a:t>
            </a:r>
          </a:p>
          <a:p>
            <a:pPr>
              <a:spcBef>
                <a:spcPts val="0"/>
              </a:spcBef>
            </a:pPr>
            <a:r>
              <a:rPr lang="en-US" sz="1800">
                <a:solidFill>
                  <a:srgbClr val="003869"/>
                </a:solidFill>
                <a:latin typeface="Roboto"/>
                <a:cs typeface="Arial"/>
              </a:rPr>
              <a:t>Best-Practice Recommendations</a:t>
            </a:r>
          </a:p>
          <a:p>
            <a:pPr>
              <a:spcBef>
                <a:spcPts val="0"/>
              </a:spcBef>
            </a:pPr>
            <a:r>
              <a:rPr lang="en-US" sz="1800">
                <a:solidFill>
                  <a:srgbClr val="003869"/>
                </a:solidFill>
                <a:latin typeface="Roboto"/>
                <a:cs typeface="Arial"/>
              </a:rPr>
              <a:t>Onsite and Remote Support</a:t>
            </a:r>
          </a:p>
          <a:p>
            <a:pPr>
              <a:spcBef>
                <a:spcPts val="0"/>
              </a:spcBef>
            </a:pPr>
            <a:r>
              <a:rPr lang="en-US" sz="1800">
                <a:solidFill>
                  <a:srgbClr val="003869"/>
                </a:solidFill>
                <a:latin typeface="Roboto"/>
                <a:cs typeface="Arial"/>
              </a:rPr>
              <a:t>Network Visualization</a:t>
            </a:r>
          </a:p>
          <a:p>
            <a:pPr>
              <a:spcBef>
                <a:spcPts val="0"/>
              </a:spcBef>
            </a:pPr>
            <a:r>
              <a:rPr lang="en-US" sz="1800">
                <a:solidFill>
                  <a:srgbClr val="003869"/>
                </a:solidFill>
                <a:latin typeface="Roboto"/>
                <a:cs typeface="Arial"/>
              </a:rPr>
              <a:t>Configuration &amp; Firmware Management</a:t>
            </a:r>
          </a:p>
          <a:p>
            <a:pPr>
              <a:spcBef>
                <a:spcPts val="0"/>
              </a:spcBef>
            </a:pPr>
            <a:r>
              <a:rPr lang="en-US" sz="1800">
                <a:solidFill>
                  <a:srgbClr val="003869"/>
                </a:solidFill>
                <a:latin typeface="Roboto"/>
                <a:cs typeface="Arial"/>
              </a:rPr>
              <a:t>Proactive Device Backups &amp; Change Detection</a:t>
            </a:r>
          </a:p>
          <a:p>
            <a:pPr>
              <a:spcBef>
                <a:spcPts val="0"/>
              </a:spcBef>
            </a:pPr>
            <a:r>
              <a:rPr lang="en-US" sz="1800">
                <a:solidFill>
                  <a:srgbClr val="003869"/>
                </a:solidFill>
                <a:latin typeface="Roboto"/>
                <a:ea typeface="Roboto"/>
                <a:cs typeface="Roboto"/>
              </a:rPr>
              <a:t>Design, Procurement, Installation, Configuration, Management and Monitoring</a:t>
            </a:r>
            <a:endParaRPr lang="en-US" sz="1800">
              <a:solidFill>
                <a:srgbClr val="003869"/>
              </a:solidFill>
              <a:latin typeface="Roboto"/>
              <a:cs typeface="Arial"/>
            </a:endParaRPr>
          </a:p>
        </p:txBody>
      </p:sp>
      <p:sp>
        <p:nvSpPr>
          <p:cNvPr id="9" name="Rectangle 8">
            <a:extLst>
              <a:ext uri="{FF2B5EF4-FFF2-40B4-BE49-F238E27FC236}">
                <a16:creationId xmlns:a16="http://schemas.microsoft.com/office/drawing/2014/main" id="{99B3E4F1-1F1A-A186-9923-111560FF1957}"/>
              </a:ext>
            </a:extLst>
          </p:cNvPr>
          <p:cNvSpPr/>
          <p:nvPr/>
        </p:nvSpPr>
        <p:spPr>
          <a:xfrm>
            <a:off x="8565615" y="4300302"/>
            <a:ext cx="3360144" cy="1927951"/>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algn="ctr"/>
            <a:r>
              <a:rPr lang="en-US">
                <a:latin typeface="Roboto"/>
                <a:ea typeface="Roboto"/>
                <a:cs typeface="Calibri"/>
              </a:rPr>
              <a:t>Insert Image</a:t>
            </a:r>
          </a:p>
        </p:txBody>
      </p:sp>
    </p:spTree>
    <p:extLst>
      <p:ext uri="{BB962C8B-B14F-4D97-AF65-F5344CB8AC3E}">
        <p14:creationId xmlns:p14="http://schemas.microsoft.com/office/powerpoint/2010/main" val="185771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AD63DC-7210-44B3-F4B8-D23000FD4AED}"/>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272B4954-DABF-436A-9304-A25DEEE35256}"/>
              </a:ext>
            </a:extLst>
          </p:cNvPr>
          <p:cNvSpPr txBox="1"/>
          <p:nvPr/>
        </p:nvSpPr>
        <p:spPr>
          <a:xfrm>
            <a:off x="883299" y="1744994"/>
            <a:ext cx="10593354" cy="677108"/>
          </a:xfrm>
          <a:prstGeom prst="rect">
            <a:avLst/>
          </a:prstGeom>
          <a:noFill/>
        </p:spPr>
        <p:txBody>
          <a:bodyPr wrap="square">
            <a:spAutoFit/>
          </a:bodyPr>
          <a:lstStyle/>
          <a:p>
            <a:pPr algn="ctr"/>
            <a:r>
              <a:rPr lang="en-US" sz="3800" b="1">
                <a:solidFill>
                  <a:schemeClr val="bg1"/>
                </a:solidFill>
                <a:latin typeface="Open Sans" panose="020B0606030504020204" pitchFamily="34" charset="0"/>
                <a:ea typeface="Open Sans" panose="020B0606030504020204" pitchFamily="34" charset="0"/>
                <a:cs typeface="Open Sans" panose="020B0606030504020204" pitchFamily="34" charset="0"/>
              </a:rPr>
              <a:t>End User Services Overview</a:t>
            </a:r>
          </a:p>
        </p:txBody>
      </p:sp>
    </p:spTree>
    <p:extLst>
      <p:ext uri="{BB962C8B-B14F-4D97-AF65-F5344CB8AC3E}">
        <p14:creationId xmlns:p14="http://schemas.microsoft.com/office/powerpoint/2010/main" val="19257200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6703091-C843-A07D-F982-14EA127F0327}"/>
              </a:ext>
            </a:extLst>
          </p:cNvPr>
          <p:cNvSpPr>
            <a:spLocks noGrp="1"/>
          </p:cNvSpPr>
          <p:nvPr>
            <p:ph type="title"/>
          </p:nvPr>
        </p:nvSpPr>
        <p:spPr>
          <a:xfrm>
            <a:off x="-1" y="176172"/>
            <a:ext cx="12192001" cy="822894"/>
          </a:xfrm>
        </p:spPr>
        <p:txBody>
          <a:bodyPr>
            <a:normAutofit fontScale="90000"/>
          </a:bodyPr>
          <a:lstStyle/>
          <a:p>
            <a:r>
              <a:rPr lang="en-US" sz="5400" kern="0">
                <a:solidFill>
                  <a:srgbClr val="003668"/>
                </a:solidFill>
                <a:cs typeface="Levenim MT" panose="02010502060101010101" pitchFamily="2" charset="-79"/>
                <a:sym typeface="Century Gothic"/>
              </a:rPr>
              <a:t>EI Field Services</a:t>
            </a:r>
            <a:endParaRPr lang="en-US">
              <a:latin typeface="Levenim MT" panose="02010502060101010101" pitchFamily="2" charset="-79"/>
              <a:cs typeface="Levenim MT" panose="02010502060101010101" pitchFamily="2" charset="-79"/>
            </a:endParaRPr>
          </a:p>
        </p:txBody>
      </p:sp>
      <p:sp>
        <p:nvSpPr>
          <p:cNvPr id="3" name="Text Placeholder 6">
            <a:extLst>
              <a:ext uri="{FF2B5EF4-FFF2-40B4-BE49-F238E27FC236}">
                <a16:creationId xmlns:a16="http://schemas.microsoft.com/office/drawing/2014/main" id="{B175C7F3-96A1-48FE-8046-D21D9119ED39}"/>
              </a:ext>
            </a:extLst>
          </p:cNvPr>
          <p:cNvSpPr txBox="1">
            <a:spLocks/>
          </p:cNvSpPr>
          <p:nvPr/>
        </p:nvSpPr>
        <p:spPr>
          <a:xfrm>
            <a:off x="492280" y="1117252"/>
            <a:ext cx="11194798" cy="574661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t">
            <a:normAutofit/>
          </a:bodyPr>
          <a:lst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9pPr>
          </a:lstStyle>
          <a:p>
            <a:pPr marL="15875" indent="0">
              <a:buNone/>
            </a:pPr>
            <a:r>
              <a:rPr lang="en-US" sz="2400" b="1">
                <a:solidFill>
                  <a:srgbClr val="003869"/>
                </a:solidFill>
                <a:latin typeface="Roboto"/>
              </a:rPr>
              <a:t>WHY EI?</a:t>
            </a:r>
          </a:p>
          <a:p>
            <a:pPr marL="15875" indent="0">
              <a:buNone/>
            </a:pPr>
            <a:r>
              <a:rPr lang="en-US" sz="2400">
                <a:solidFill>
                  <a:srgbClr val="003869"/>
                </a:solidFill>
                <a:latin typeface="Roboto"/>
              </a:rPr>
              <a:t>Our Field Services Team is a seamless extension of our Service Desk, NOC, Network, Security, and Infrastructure Operations Teams, ready to take our expertise to you.</a:t>
            </a:r>
          </a:p>
          <a:p>
            <a:pPr marL="15875" indent="0">
              <a:buNone/>
            </a:pPr>
            <a:endParaRPr lang="en-US" sz="2400">
              <a:solidFill>
                <a:srgbClr val="003869"/>
              </a:solidFill>
              <a:latin typeface="Roboto"/>
            </a:endParaRPr>
          </a:p>
          <a:p>
            <a:pPr marL="15875" indent="0">
              <a:buNone/>
            </a:pPr>
            <a:r>
              <a:rPr lang="en-US" sz="2400" b="1">
                <a:solidFill>
                  <a:srgbClr val="003869"/>
                </a:solidFill>
                <a:latin typeface="Roboto"/>
              </a:rPr>
              <a:t>WHAT We Do</a:t>
            </a:r>
          </a:p>
          <a:p>
            <a:pPr marL="742950" indent="-285750">
              <a:lnSpc>
                <a:spcPct val="110000"/>
              </a:lnSpc>
            </a:pPr>
            <a:r>
              <a:rPr lang="en-US" sz="2400">
                <a:solidFill>
                  <a:srgbClr val="003668"/>
                </a:solidFill>
                <a:latin typeface="Roboto"/>
                <a:cs typeface="Segoe UI"/>
              </a:rPr>
              <a:t>White Glove Service</a:t>
            </a:r>
          </a:p>
          <a:p>
            <a:pPr marL="742950" indent="-285750">
              <a:lnSpc>
                <a:spcPct val="110000"/>
              </a:lnSpc>
            </a:pPr>
            <a:r>
              <a:rPr lang="en-US" sz="2400">
                <a:solidFill>
                  <a:srgbClr val="003668"/>
                </a:solidFill>
                <a:latin typeface="Roboto"/>
                <a:cs typeface="Segoe UI"/>
              </a:rPr>
              <a:t>Full-time or part-time support by onsite field technicians</a:t>
            </a:r>
            <a:endParaRPr lang="en-US"/>
          </a:p>
          <a:p>
            <a:pPr marL="742950" indent="-285750">
              <a:lnSpc>
                <a:spcPct val="110000"/>
              </a:lnSpc>
            </a:pPr>
            <a:r>
              <a:rPr lang="en-US" sz="2400">
                <a:solidFill>
                  <a:srgbClr val="003668"/>
                </a:solidFill>
                <a:latin typeface="Roboto"/>
                <a:cs typeface="Segoe UI"/>
              </a:rPr>
              <a:t>Dedicated and syndicated staffing approaches</a:t>
            </a:r>
          </a:p>
          <a:p>
            <a:pPr marL="742950" indent="-285750">
              <a:lnSpc>
                <a:spcPct val="110000"/>
              </a:lnSpc>
            </a:pPr>
            <a:r>
              <a:rPr lang="en-US" sz="2400">
                <a:solidFill>
                  <a:srgbClr val="003668"/>
                </a:solidFill>
                <a:latin typeface="Roboto"/>
                <a:cs typeface="Segoe UI"/>
              </a:rPr>
              <a:t>Nation-wide coverage area  </a:t>
            </a:r>
          </a:p>
          <a:p>
            <a:pPr marL="742950" indent="-285750">
              <a:lnSpc>
                <a:spcPct val="110000"/>
              </a:lnSpc>
            </a:pPr>
            <a:r>
              <a:rPr lang="en-US" sz="2400">
                <a:solidFill>
                  <a:schemeClr val="tx1"/>
                </a:solidFill>
                <a:latin typeface="Roboto"/>
                <a:cs typeface="Segoe UI"/>
              </a:rPr>
              <a:t>Mature processes and management disciplines</a:t>
            </a:r>
          </a:p>
          <a:p>
            <a:pPr marL="742950" indent="-285750">
              <a:lnSpc>
                <a:spcPct val="110000"/>
              </a:lnSpc>
            </a:pPr>
            <a:r>
              <a:rPr lang="en-US" sz="2400">
                <a:solidFill>
                  <a:schemeClr val="tx1"/>
                </a:solidFill>
                <a:latin typeface="Roboto"/>
                <a:cs typeface="Segoe UI"/>
              </a:rPr>
              <a:t>Success measured by SLA performance </a:t>
            </a:r>
          </a:p>
          <a:p>
            <a:pPr marL="742950" indent="-285750">
              <a:lnSpc>
                <a:spcPct val="110000"/>
              </a:lnSpc>
            </a:pPr>
            <a:endParaRPr lang="en-US" sz="2400">
              <a:solidFill>
                <a:schemeClr val="tx1"/>
              </a:solidFill>
              <a:latin typeface="Roboto"/>
              <a:cs typeface="Segoe UI"/>
            </a:endParaRPr>
          </a:p>
        </p:txBody>
      </p:sp>
      <p:sp>
        <p:nvSpPr>
          <p:cNvPr id="11" name="Rectangle 10">
            <a:extLst>
              <a:ext uri="{FF2B5EF4-FFF2-40B4-BE49-F238E27FC236}">
                <a16:creationId xmlns:a16="http://schemas.microsoft.com/office/drawing/2014/main" id="{13B0AD6F-2ACB-60CB-EBD2-D15F93AA9C0D}"/>
              </a:ext>
            </a:extLst>
          </p:cNvPr>
          <p:cNvSpPr/>
          <p:nvPr/>
        </p:nvSpPr>
        <p:spPr>
          <a:xfrm>
            <a:off x="8565615" y="4300302"/>
            <a:ext cx="3360144" cy="192795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cs typeface="Calibri"/>
              </a:rPr>
              <a:t>Insert Image</a:t>
            </a:r>
            <a:endParaRPr lang="en-US"/>
          </a:p>
        </p:txBody>
      </p:sp>
    </p:spTree>
    <p:extLst>
      <p:ext uri="{BB962C8B-B14F-4D97-AF65-F5344CB8AC3E}">
        <p14:creationId xmlns:p14="http://schemas.microsoft.com/office/powerpoint/2010/main" val="36973789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0730" y="37056"/>
            <a:ext cx="8795320" cy="1143000"/>
          </a:xfrm>
        </p:spPr>
        <p:txBody>
          <a:bodyPr>
            <a:normAutofit/>
          </a:bodyPr>
          <a:lstStyle/>
          <a:p>
            <a:r>
              <a:rPr lang="en-US" sz="4000" cap="none">
                <a:solidFill>
                  <a:srgbClr val="002060"/>
                </a:solidFill>
                <a:latin typeface="Century Gothic" panose="020B0502020202020204" pitchFamily="34" charset="0"/>
              </a:rPr>
              <a:t>End User Services</a:t>
            </a: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srgbClr val="898989"/>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a:defRPr/>
            </a:pPr>
            <a:fld id="{FE6767A2-2046-4714-8B1C-51001645FE44}" type="slidenum">
              <a:rPr lang="en-US" smtClean="0"/>
              <a:pPr>
                <a:defRPr/>
              </a:pPr>
              <a:t>43</a:t>
            </a:fld>
            <a:endParaRPr lang="en-US"/>
          </a:p>
        </p:txBody>
      </p:sp>
      <p:sp>
        <p:nvSpPr>
          <p:cNvPr id="7" name="Text Placeholder 6">
            <a:extLst>
              <a:ext uri="{FF2B5EF4-FFF2-40B4-BE49-F238E27FC236}">
                <a16:creationId xmlns:a16="http://schemas.microsoft.com/office/drawing/2014/main" id="{EFC393EC-524A-869D-C453-664D13A720AD}"/>
              </a:ext>
            </a:extLst>
          </p:cNvPr>
          <p:cNvSpPr txBox="1">
            <a:spLocks/>
          </p:cNvSpPr>
          <p:nvPr/>
        </p:nvSpPr>
        <p:spPr>
          <a:xfrm>
            <a:off x="305374" y="987856"/>
            <a:ext cx="11194798" cy="574661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t">
            <a:normAutofit fontScale="85000" lnSpcReduction="20000"/>
          </a:bodyPr>
          <a:lst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9pPr>
          </a:lstStyle>
          <a:p>
            <a:pPr marL="15875" indent="0">
              <a:buNone/>
            </a:pPr>
            <a:r>
              <a:rPr lang="en-US" sz="2400" b="1">
                <a:solidFill>
                  <a:srgbClr val="003869"/>
                </a:solidFill>
                <a:latin typeface="Roboto"/>
              </a:rPr>
              <a:t>WHY EI?</a:t>
            </a:r>
          </a:p>
          <a:p>
            <a:pPr marL="15875" indent="0">
              <a:buNone/>
            </a:pPr>
            <a:r>
              <a:rPr lang="en-US" sz="2400">
                <a:solidFill>
                  <a:srgbClr val="003869"/>
                </a:solidFill>
                <a:latin typeface="Roboto"/>
              </a:rPr>
              <a:t>Whether we are helping your end users remotely or directly through hands-on End User Services, we own the outcome.  We bring best-in-class technology and tools, backed by ITSM best practices, to deliver secure solutions that keep your users working and your business moving.</a:t>
            </a:r>
          </a:p>
          <a:p>
            <a:pPr marL="15875" indent="0">
              <a:buNone/>
            </a:pPr>
            <a:endParaRPr lang="en-US" sz="2400">
              <a:solidFill>
                <a:srgbClr val="003869"/>
              </a:solidFill>
              <a:latin typeface="Roboto"/>
            </a:endParaRPr>
          </a:p>
          <a:p>
            <a:pPr marL="15875" indent="0">
              <a:buNone/>
            </a:pPr>
            <a:r>
              <a:rPr lang="en-US" sz="2400" b="1">
                <a:solidFill>
                  <a:srgbClr val="003869"/>
                </a:solidFill>
                <a:latin typeface="Roboto"/>
              </a:rPr>
              <a:t>WHAT We Do</a:t>
            </a:r>
          </a:p>
          <a:p>
            <a:pPr marL="742950" indent="-285750">
              <a:lnSpc>
                <a:spcPct val="110000"/>
              </a:lnSpc>
            </a:pPr>
            <a:r>
              <a:rPr lang="en-US" sz="2400">
                <a:solidFill>
                  <a:srgbClr val="003668"/>
                </a:solidFill>
                <a:latin typeface="Roboto"/>
                <a:cs typeface="Segoe UI"/>
              </a:rPr>
              <a:t>Desktop Engineering </a:t>
            </a:r>
          </a:p>
          <a:p>
            <a:pPr marL="742950" indent="-285750">
              <a:lnSpc>
                <a:spcPct val="110000"/>
              </a:lnSpc>
            </a:pPr>
            <a:r>
              <a:rPr lang="en-US" sz="2400">
                <a:solidFill>
                  <a:srgbClr val="003668"/>
                </a:solidFill>
                <a:latin typeface="Roboto"/>
                <a:cs typeface="Segoe UI"/>
              </a:rPr>
              <a:t>Managed SaaS Services </a:t>
            </a:r>
          </a:p>
          <a:p>
            <a:pPr marL="1183821" lvl="1" indent="-285750">
              <a:lnSpc>
                <a:spcPct val="110000"/>
              </a:lnSpc>
            </a:pPr>
            <a:r>
              <a:rPr lang="en-US" sz="2400">
                <a:solidFill>
                  <a:srgbClr val="003668"/>
                </a:solidFill>
                <a:latin typeface="Roboto"/>
                <a:cs typeface="Segoe UI"/>
              </a:rPr>
              <a:t>(Microsoft Intune, Autopilot, Autopatch, Update Rings, etc.)</a:t>
            </a:r>
          </a:p>
          <a:p>
            <a:pPr marL="742950" indent="-285750">
              <a:lnSpc>
                <a:spcPct val="110000"/>
              </a:lnSpc>
            </a:pPr>
            <a:r>
              <a:rPr lang="en-US" sz="2400">
                <a:solidFill>
                  <a:srgbClr val="003668"/>
                </a:solidFill>
                <a:latin typeface="Roboto"/>
                <a:cs typeface="Segoe UI"/>
              </a:rPr>
              <a:t>EDR / Antivirus Management</a:t>
            </a:r>
            <a:endParaRPr lang="en-US"/>
          </a:p>
          <a:p>
            <a:pPr marL="742950" indent="-285750">
              <a:lnSpc>
                <a:spcPct val="110000"/>
              </a:lnSpc>
            </a:pPr>
            <a:r>
              <a:rPr lang="en-US" sz="2400">
                <a:solidFill>
                  <a:srgbClr val="003668"/>
                </a:solidFill>
                <a:latin typeface="Roboto"/>
                <a:cs typeface="Segoe UI"/>
              </a:rPr>
              <a:t>Imaging Management</a:t>
            </a:r>
          </a:p>
          <a:p>
            <a:pPr marL="742950" indent="-285750">
              <a:lnSpc>
                <a:spcPct val="110000"/>
              </a:lnSpc>
            </a:pPr>
            <a:r>
              <a:rPr lang="en-US" sz="2400">
                <a:solidFill>
                  <a:srgbClr val="003668"/>
                </a:solidFill>
                <a:latin typeface="Roboto"/>
                <a:cs typeface="Segoe UI"/>
              </a:rPr>
              <a:t>Deployment Management</a:t>
            </a:r>
          </a:p>
          <a:p>
            <a:pPr marL="742950" indent="-285750">
              <a:lnSpc>
                <a:spcPct val="110000"/>
              </a:lnSpc>
            </a:pPr>
            <a:r>
              <a:rPr lang="en-US" sz="2400">
                <a:solidFill>
                  <a:schemeClr val="tx1"/>
                </a:solidFill>
                <a:latin typeface="Roboto"/>
                <a:cs typeface="Segoe UI"/>
              </a:rPr>
              <a:t>Workstation OS Patching</a:t>
            </a:r>
          </a:p>
          <a:p>
            <a:pPr marL="742950" indent="-285750">
              <a:lnSpc>
                <a:spcPct val="110000"/>
              </a:lnSpc>
            </a:pPr>
            <a:r>
              <a:rPr lang="en-US" sz="2400">
                <a:solidFill>
                  <a:schemeClr val="tx1"/>
                </a:solidFill>
                <a:latin typeface="Roboto"/>
                <a:cs typeface="Segoe UI"/>
              </a:rPr>
              <a:t>Mobile Device Management</a:t>
            </a:r>
          </a:p>
          <a:p>
            <a:pPr marL="742950" indent="-285750">
              <a:lnSpc>
                <a:spcPct val="110000"/>
              </a:lnSpc>
            </a:pPr>
            <a:r>
              <a:rPr lang="en-US" sz="2400">
                <a:solidFill>
                  <a:schemeClr val="tx1"/>
                </a:solidFill>
                <a:latin typeface="Roboto"/>
                <a:cs typeface="Segoe UI"/>
              </a:rPr>
              <a:t>Virtual &amp; Physical Desktop Management</a:t>
            </a:r>
          </a:p>
          <a:p>
            <a:pPr marL="742950" indent="-285750">
              <a:lnSpc>
                <a:spcPct val="110000"/>
              </a:lnSpc>
            </a:pPr>
            <a:r>
              <a:rPr lang="en-US" sz="2400">
                <a:solidFill>
                  <a:schemeClr val="tx1"/>
                </a:solidFill>
                <a:latin typeface="Roboto"/>
                <a:cs typeface="Segoe UI"/>
              </a:rPr>
              <a:t>Desktop Engineering &amp; Configuration Management</a:t>
            </a:r>
          </a:p>
        </p:txBody>
      </p:sp>
      <p:sp>
        <p:nvSpPr>
          <p:cNvPr id="9" name="Rectangle 8">
            <a:extLst>
              <a:ext uri="{FF2B5EF4-FFF2-40B4-BE49-F238E27FC236}">
                <a16:creationId xmlns:a16="http://schemas.microsoft.com/office/drawing/2014/main" id="{E37E9364-763B-F86E-3D7E-E92E2FD70889}"/>
              </a:ext>
            </a:extLst>
          </p:cNvPr>
          <p:cNvSpPr/>
          <p:nvPr/>
        </p:nvSpPr>
        <p:spPr>
          <a:xfrm>
            <a:off x="8565615" y="4185283"/>
            <a:ext cx="3360144" cy="192795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cs typeface="Calibri"/>
              </a:rPr>
              <a:t>Insert Image</a:t>
            </a:r>
            <a:endParaRPr lang="en-US"/>
          </a:p>
        </p:txBody>
      </p:sp>
    </p:spTree>
    <p:extLst>
      <p:ext uri="{BB962C8B-B14F-4D97-AF65-F5344CB8AC3E}">
        <p14:creationId xmlns:p14="http://schemas.microsoft.com/office/powerpoint/2010/main" val="29986462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0730" y="37056"/>
            <a:ext cx="8795320" cy="1143000"/>
          </a:xfrm>
        </p:spPr>
        <p:txBody>
          <a:bodyPr>
            <a:normAutofit/>
          </a:bodyPr>
          <a:lstStyle/>
          <a:p>
            <a:r>
              <a:rPr lang="en-US" sz="4000" cap="none">
                <a:solidFill>
                  <a:srgbClr val="002060"/>
                </a:solidFill>
                <a:latin typeface="Century Gothic" panose="020B0502020202020204" pitchFamily="34" charset="0"/>
              </a:rPr>
              <a:t>EI Depot Services</a:t>
            </a: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srgbClr val="898989"/>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a:defRPr/>
            </a:pPr>
            <a:fld id="{FE6767A2-2046-4714-8B1C-51001645FE44}" type="slidenum">
              <a:rPr lang="en-US" smtClean="0"/>
              <a:pPr>
                <a:defRPr/>
              </a:pPr>
              <a:t>44</a:t>
            </a:fld>
            <a:endParaRPr lang="en-US"/>
          </a:p>
        </p:txBody>
      </p:sp>
      <p:sp>
        <p:nvSpPr>
          <p:cNvPr id="8" name="Text Placeholder 2">
            <a:extLst>
              <a:ext uri="{FF2B5EF4-FFF2-40B4-BE49-F238E27FC236}">
                <a16:creationId xmlns:a16="http://schemas.microsoft.com/office/drawing/2014/main" id="{433833E4-7C20-E627-BEE6-715C2CF3FD77}"/>
              </a:ext>
            </a:extLst>
          </p:cNvPr>
          <p:cNvSpPr txBox="1">
            <a:spLocks/>
          </p:cNvSpPr>
          <p:nvPr/>
        </p:nvSpPr>
        <p:spPr>
          <a:xfrm>
            <a:off x="352195" y="908887"/>
            <a:ext cx="11480660" cy="5853303"/>
          </a:xfrm>
          <a:prstGeom prst="rect">
            <a:avLst/>
          </a:prstGeom>
          <a:ln w="12700">
            <a:miter lim="400000"/>
          </a:ln>
        </p:spPr>
        <p:txBody>
          <a:bodyPr lIns="45718" tIns="45718" rIns="45718" bIns="45718"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600"/>
              </a:spcAft>
              <a:buSzPct val="100000"/>
              <a:buNone/>
            </a:pPr>
            <a:r>
              <a:rPr lang="en-US" sz="2400" b="1">
                <a:solidFill>
                  <a:srgbClr val="003869"/>
                </a:solidFill>
                <a:latin typeface="Roboto"/>
                <a:ea typeface="Verdana"/>
                <a:cs typeface="Roboto"/>
              </a:rPr>
              <a:t>WHY EI?</a:t>
            </a:r>
            <a:endParaRPr lang="en-US">
              <a:ea typeface="Verdana"/>
            </a:endParaRPr>
          </a:p>
          <a:p>
            <a:pPr marL="0" indent="0">
              <a:lnSpc>
                <a:spcPct val="100000"/>
              </a:lnSpc>
              <a:spcAft>
                <a:spcPts val="600"/>
              </a:spcAft>
              <a:buNone/>
            </a:pPr>
            <a:r>
              <a:rPr lang="en-US" sz="2400">
                <a:solidFill>
                  <a:srgbClr val="003869"/>
                </a:solidFill>
                <a:latin typeface="Roboto"/>
                <a:ea typeface="Verdana"/>
                <a:cs typeface="Segoe UI"/>
              </a:rPr>
              <a:t>EI takes the stress out of managing your end user devices throughout their entire lifecycle so you can focus on driving your business forward.</a:t>
            </a:r>
            <a:endParaRPr lang="en-US" sz="2400">
              <a:solidFill>
                <a:srgbClr val="003869"/>
              </a:solidFill>
              <a:latin typeface="Verdana"/>
              <a:ea typeface="Verdana"/>
              <a:cs typeface="Segoe UI"/>
            </a:endParaRPr>
          </a:p>
          <a:p>
            <a:pPr marL="0" indent="0">
              <a:lnSpc>
                <a:spcPct val="100000"/>
              </a:lnSpc>
              <a:spcAft>
                <a:spcPts val="600"/>
              </a:spcAft>
              <a:buNone/>
            </a:pPr>
            <a:r>
              <a:rPr lang="en-US" sz="2400" b="1">
                <a:solidFill>
                  <a:srgbClr val="003869"/>
                </a:solidFill>
                <a:latin typeface="Roboto"/>
                <a:ea typeface="Verdana"/>
                <a:cs typeface="Roboto"/>
              </a:rPr>
              <a:t>WHAT We Do</a:t>
            </a:r>
            <a:endParaRPr lang="en-US" sz="2400" b="1">
              <a:ea typeface="Verdana" panose="020B0604030504040204" pitchFamily="34" charset="0"/>
            </a:endParaRPr>
          </a:p>
          <a:p>
            <a:pPr marL="0" indent="0">
              <a:lnSpc>
                <a:spcPct val="100000"/>
              </a:lnSpc>
              <a:spcAft>
                <a:spcPts val="600"/>
              </a:spcAft>
              <a:buNone/>
            </a:pPr>
            <a:r>
              <a:rPr lang="en-US">
                <a:solidFill>
                  <a:srgbClr val="003869"/>
                </a:solidFill>
                <a:latin typeface="Roboto"/>
                <a:ea typeface="Verdana"/>
                <a:cs typeface="Segoe UI"/>
              </a:rPr>
              <a:t>Depot Services for Device Management</a:t>
            </a:r>
          </a:p>
          <a:p>
            <a:pPr marL="457200" lvl="2" indent="228600">
              <a:lnSpc>
                <a:spcPct val="100000"/>
              </a:lnSpc>
              <a:spcBef>
                <a:spcPts val="0"/>
              </a:spcBef>
              <a:buSzPct val="100000"/>
              <a:buFont typeface="Arial"/>
              <a:buChar char="•"/>
            </a:pPr>
            <a:r>
              <a:rPr lang="en-US">
                <a:solidFill>
                  <a:srgbClr val="003869"/>
                </a:solidFill>
                <a:latin typeface="Roboto"/>
                <a:ea typeface="Verdana"/>
                <a:cs typeface="Segoe UI"/>
              </a:rPr>
              <a:t>Storage, Inventory, and Centralized management</a:t>
            </a:r>
          </a:p>
          <a:p>
            <a:pPr marL="685800" lvl="2">
              <a:lnSpc>
                <a:spcPct val="100000"/>
              </a:lnSpc>
              <a:spcBef>
                <a:spcPts val="0"/>
              </a:spcBef>
              <a:buSzPct val="100000"/>
              <a:buFont typeface="Arial"/>
              <a:buChar char="•"/>
            </a:pPr>
            <a:r>
              <a:rPr lang="en-US">
                <a:solidFill>
                  <a:srgbClr val="003869"/>
                </a:solidFill>
                <a:latin typeface="Roboto"/>
                <a:ea typeface="Verdana"/>
                <a:cs typeface="Segoe UI"/>
              </a:rPr>
              <a:t>Full Lifecycle management</a:t>
            </a:r>
          </a:p>
          <a:p>
            <a:pPr marL="685800" lvl="2">
              <a:lnSpc>
                <a:spcPct val="100000"/>
              </a:lnSpc>
              <a:spcBef>
                <a:spcPts val="0"/>
              </a:spcBef>
              <a:buSzPct val="100000"/>
              <a:buFont typeface="Arial"/>
              <a:buChar char="•"/>
            </a:pPr>
            <a:r>
              <a:rPr lang="en-US">
                <a:solidFill>
                  <a:srgbClr val="003869"/>
                </a:solidFill>
                <a:latin typeface="Roboto"/>
                <a:ea typeface="Verdana"/>
                <a:cs typeface="Segoe UI"/>
              </a:rPr>
              <a:t>Image Management</a:t>
            </a:r>
          </a:p>
          <a:p>
            <a:pPr marL="685800" lvl="2">
              <a:lnSpc>
                <a:spcPct val="100000"/>
              </a:lnSpc>
              <a:spcBef>
                <a:spcPts val="0"/>
              </a:spcBef>
              <a:buSzPct val="100000"/>
              <a:buFont typeface="Arial"/>
              <a:buChar char="•"/>
            </a:pPr>
            <a:r>
              <a:rPr lang="en-US">
                <a:solidFill>
                  <a:srgbClr val="003869"/>
                </a:solidFill>
                <a:latin typeface="Roboto"/>
                <a:ea typeface="Verdana"/>
                <a:cs typeface="Segoe UI"/>
              </a:rPr>
              <a:t>Warranty management </a:t>
            </a:r>
            <a:endParaRPr lang="en-US">
              <a:solidFill>
                <a:srgbClr val="003869"/>
              </a:solidFill>
              <a:latin typeface="Roboto"/>
              <a:ea typeface="Verdana" panose="020B0604030504040204" pitchFamily="34" charset="0"/>
              <a:cs typeface="Segoe UI"/>
            </a:endParaRPr>
          </a:p>
          <a:p>
            <a:pPr marL="0" lvl="1" indent="0">
              <a:lnSpc>
                <a:spcPct val="100000"/>
              </a:lnSpc>
              <a:spcBef>
                <a:spcPts val="0"/>
              </a:spcBef>
              <a:buSzPct val="100000"/>
              <a:buNone/>
            </a:pPr>
            <a:r>
              <a:rPr lang="en-US">
                <a:solidFill>
                  <a:srgbClr val="003869"/>
                </a:solidFill>
                <a:latin typeface="Roboto"/>
                <a:ea typeface="Verdana"/>
                <a:cs typeface="Roboto"/>
              </a:rPr>
              <a:t>New hire equipment deployment</a:t>
            </a:r>
          </a:p>
          <a:p>
            <a:pPr marL="0" lvl="1" indent="0">
              <a:lnSpc>
                <a:spcPct val="100000"/>
              </a:lnSpc>
              <a:spcBef>
                <a:spcPts val="0"/>
              </a:spcBef>
              <a:buSzPct val="100000"/>
              <a:buNone/>
            </a:pPr>
            <a:r>
              <a:rPr lang="en-US">
                <a:solidFill>
                  <a:srgbClr val="003869"/>
                </a:solidFill>
                <a:latin typeface="Roboto"/>
                <a:ea typeface="Verdana"/>
                <a:cs typeface="Roboto"/>
              </a:rPr>
              <a:t>Speedy device replacement</a:t>
            </a:r>
          </a:p>
          <a:p>
            <a:pPr marL="0" lvl="1" indent="0">
              <a:lnSpc>
                <a:spcPct val="100000"/>
              </a:lnSpc>
              <a:spcBef>
                <a:spcPts val="0"/>
              </a:spcBef>
              <a:buSzPct val="100000"/>
              <a:buNone/>
            </a:pPr>
            <a:r>
              <a:rPr lang="en-US">
                <a:solidFill>
                  <a:srgbClr val="003869"/>
                </a:solidFill>
                <a:latin typeface="Roboto"/>
                <a:ea typeface="Verdana"/>
                <a:cs typeface="Roboto"/>
              </a:rPr>
              <a:t>Centralized device and deployment kit storage with reporting and inventory management</a:t>
            </a:r>
            <a:endParaRPr lang="en-US">
              <a:solidFill>
                <a:srgbClr val="003869"/>
              </a:solidFill>
              <a:latin typeface="Roboto"/>
              <a:ea typeface="Verdana" panose="020B0604030504040204" pitchFamily="34" charset="0"/>
              <a:cs typeface="Roboto"/>
            </a:endParaRPr>
          </a:p>
          <a:p>
            <a:pPr marL="0" lvl="1" indent="0">
              <a:lnSpc>
                <a:spcPct val="100000"/>
              </a:lnSpc>
              <a:spcBef>
                <a:spcPts val="0"/>
              </a:spcBef>
              <a:buSzPct val="100000"/>
              <a:buNone/>
            </a:pPr>
            <a:r>
              <a:rPr lang="en-US">
                <a:solidFill>
                  <a:srgbClr val="003869"/>
                </a:solidFill>
                <a:latin typeface="Roboto"/>
                <a:ea typeface="Verdana"/>
                <a:cs typeface="Roboto"/>
              </a:rPr>
              <a:t>Application of client-approved images for new and returned hardware</a:t>
            </a:r>
            <a:endParaRPr lang="en-US">
              <a:solidFill>
                <a:srgbClr val="003869"/>
              </a:solidFill>
              <a:ea typeface="Verdana" panose="020B0604030504040204" pitchFamily="34" charset="0"/>
              <a:cs typeface="Roboto"/>
            </a:endParaRPr>
          </a:p>
          <a:p>
            <a:pPr marL="0" lvl="1" indent="0">
              <a:lnSpc>
                <a:spcPct val="100000"/>
              </a:lnSpc>
              <a:spcBef>
                <a:spcPts val="0"/>
              </a:spcBef>
              <a:buSzPct val="100000"/>
              <a:buNone/>
            </a:pPr>
            <a:r>
              <a:rPr lang="en-US">
                <a:solidFill>
                  <a:srgbClr val="003869"/>
                </a:solidFill>
                <a:latin typeface="Roboto"/>
                <a:ea typeface="Roboto"/>
                <a:cs typeface="Roboto"/>
              </a:rPr>
              <a:t>Device kits shipped on or before next-business-day (same-day shipment possible)</a:t>
            </a:r>
          </a:p>
          <a:p>
            <a:pPr marL="685800" lvl="2">
              <a:lnSpc>
                <a:spcPct val="100000"/>
              </a:lnSpc>
              <a:spcBef>
                <a:spcPts val="0"/>
              </a:spcBef>
              <a:buSzPct val="100000"/>
              <a:buFont typeface="Arial"/>
              <a:buChar char="•"/>
            </a:pPr>
            <a:r>
              <a:rPr lang="en-US">
                <a:solidFill>
                  <a:srgbClr val="003869"/>
                </a:solidFill>
                <a:latin typeface="Roboto"/>
                <a:ea typeface="Verdana"/>
                <a:cs typeface="Roboto"/>
              </a:rPr>
              <a:t>Volume limits apply for business-as-usual moves/adds/changes</a:t>
            </a:r>
            <a:endParaRPr lang="en-US">
              <a:solidFill>
                <a:srgbClr val="003869"/>
              </a:solidFill>
              <a:ea typeface="Verdana" panose="020B0604030504040204" pitchFamily="34" charset="0"/>
              <a:cs typeface="Roboto"/>
            </a:endParaRPr>
          </a:p>
          <a:p>
            <a:pPr marL="685800" lvl="2">
              <a:lnSpc>
                <a:spcPct val="100000"/>
              </a:lnSpc>
              <a:spcBef>
                <a:spcPts val="0"/>
              </a:spcBef>
              <a:buSzPct val="100000"/>
              <a:buFont typeface="Arial"/>
              <a:buChar char="•"/>
            </a:pPr>
            <a:r>
              <a:rPr lang="en-US">
                <a:solidFill>
                  <a:srgbClr val="003869"/>
                </a:solidFill>
                <a:latin typeface="Roboto"/>
                <a:ea typeface="Verdana"/>
                <a:cs typeface="Roboto"/>
              </a:rPr>
              <a:t>“Refreshes” or “deployments” can be accommodated with advance notice depending on volume</a:t>
            </a:r>
            <a:endParaRPr lang="en-US">
              <a:solidFill>
                <a:srgbClr val="003869"/>
              </a:solidFill>
              <a:ea typeface="Verdana" panose="020B0604030504040204" pitchFamily="34" charset="0"/>
              <a:cs typeface="Roboto"/>
            </a:endParaRPr>
          </a:p>
          <a:p>
            <a:pPr marL="0" lvl="1" indent="0">
              <a:lnSpc>
                <a:spcPct val="100000"/>
              </a:lnSpc>
              <a:spcBef>
                <a:spcPts val="0"/>
              </a:spcBef>
              <a:buSzPct val="100000"/>
              <a:buNone/>
            </a:pPr>
            <a:r>
              <a:rPr lang="en-US">
                <a:solidFill>
                  <a:srgbClr val="003869"/>
                </a:solidFill>
                <a:latin typeface="Roboto"/>
                <a:ea typeface="Roboto"/>
                <a:cs typeface="Roboto"/>
              </a:rPr>
              <a:t>Return kit delivery, warranty and out-of-warranty (paid) repair, cleaning and refurbishment of returns</a:t>
            </a:r>
            <a:endParaRPr lang="en-US">
              <a:solidFill>
                <a:srgbClr val="003869"/>
              </a:solidFill>
              <a:ea typeface="Verdana" panose="020B0604030504040204" pitchFamily="34" charset="0"/>
              <a:cs typeface="Roboto"/>
            </a:endParaRPr>
          </a:p>
          <a:p>
            <a:pPr marL="0" lvl="1" indent="0">
              <a:lnSpc>
                <a:spcPct val="100000"/>
              </a:lnSpc>
              <a:spcBef>
                <a:spcPts val="0"/>
              </a:spcBef>
              <a:buSzPct val="100000"/>
              <a:buNone/>
            </a:pPr>
            <a:r>
              <a:rPr lang="en-US">
                <a:solidFill>
                  <a:srgbClr val="003869"/>
                </a:solidFill>
                <a:latin typeface="Roboto"/>
                <a:ea typeface="Roboto"/>
                <a:cs typeface="Roboto"/>
              </a:rPr>
              <a:t>Full lifecycle management including secure data destruction and optional value-reclamation resale of sanitized devices</a:t>
            </a:r>
            <a:endParaRPr lang="en-US">
              <a:solidFill>
                <a:srgbClr val="003869"/>
              </a:solidFill>
              <a:ea typeface="Verdana" panose="020B0604030504040204" pitchFamily="34" charset="0"/>
              <a:cs typeface="Roboto"/>
            </a:endParaRPr>
          </a:p>
        </p:txBody>
      </p:sp>
      <p:sp>
        <p:nvSpPr>
          <p:cNvPr id="9" name="Rectangle 8">
            <a:extLst>
              <a:ext uri="{FF2B5EF4-FFF2-40B4-BE49-F238E27FC236}">
                <a16:creationId xmlns:a16="http://schemas.microsoft.com/office/drawing/2014/main" id="{8A3EF5CF-2B97-4E5E-8A53-E9F4A85AE13D}"/>
              </a:ext>
            </a:extLst>
          </p:cNvPr>
          <p:cNvSpPr/>
          <p:nvPr/>
        </p:nvSpPr>
        <p:spPr>
          <a:xfrm>
            <a:off x="8464015" y="3067683"/>
            <a:ext cx="3360144" cy="192795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cs typeface="Calibri"/>
              </a:rPr>
              <a:t>Insert Image</a:t>
            </a:r>
            <a:endParaRPr lang="en-US"/>
          </a:p>
        </p:txBody>
      </p:sp>
    </p:spTree>
    <p:extLst>
      <p:ext uri="{BB962C8B-B14F-4D97-AF65-F5344CB8AC3E}">
        <p14:creationId xmlns:p14="http://schemas.microsoft.com/office/powerpoint/2010/main" val="22799566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AD63DC-7210-44B3-F4B8-D23000FD4AED}"/>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272B4954-DABF-436A-9304-A25DEEE35256}"/>
              </a:ext>
            </a:extLst>
          </p:cNvPr>
          <p:cNvSpPr txBox="1"/>
          <p:nvPr/>
        </p:nvSpPr>
        <p:spPr>
          <a:xfrm>
            <a:off x="883299" y="1744994"/>
            <a:ext cx="10593354" cy="677108"/>
          </a:xfrm>
          <a:prstGeom prst="rect">
            <a:avLst/>
          </a:prstGeom>
          <a:noFill/>
        </p:spPr>
        <p:txBody>
          <a:bodyPr wrap="square">
            <a:spAutoFit/>
          </a:bodyPr>
          <a:lstStyle/>
          <a:p>
            <a:pPr algn="ctr"/>
            <a:r>
              <a:rPr lang="en-US" sz="3800" b="1">
                <a:solidFill>
                  <a:schemeClr val="bg1"/>
                </a:solidFill>
                <a:latin typeface="Open Sans" panose="020B0606030504020204" pitchFamily="34" charset="0"/>
                <a:ea typeface="Open Sans" panose="020B0606030504020204" pitchFamily="34" charset="0"/>
                <a:cs typeface="Open Sans" panose="020B0606030504020204" pitchFamily="34" charset="0"/>
              </a:rPr>
              <a:t>ITSM Services Overview</a:t>
            </a:r>
          </a:p>
        </p:txBody>
      </p:sp>
    </p:spTree>
    <p:extLst>
      <p:ext uri="{BB962C8B-B14F-4D97-AF65-F5344CB8AC3E}">
        <p14:creationId xmlns:p14="http://schemas.microsoft.com/office/powerpoint/2010/main" val="11869691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0730" y="37056"/>
            <a:ext cx="8795320" cy="1143000"/>
          </a:xfrm>
        </p:spPr>
        <p:txBody>
          <a:bodyPr>
            <a:normAutofit/>
          </a:bodyPr>
          <a:lstStyle/>
          <a:p>
            <a:r>
              <a:rPr lang="en-US" sz="4000" cap="none">
                <a:solidFill>
                  <a:srgbClr val="002060"/>
                </a:solidFill>
                <a:latin typeface="Century Gothic" panose="020B0502020202020204" pitchFamily="34" charset="0"/>
              </a:rPr>
              <a:t>EI ITSM Services</a:t>
            </a: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srgbClr val="898989"/>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a:defRPr/>
            </a:pPr>
            <a:fld id="{FE6767A2-2046-4714-8B1C-51001645FE44}" type="slidenum">
              <a:rPr lang="en-US" smtClean="0"/>
              <a:pPr>
                <a:defRPr/>
              </a:pPr>
              <a:t>46</a:t>
            </a:fld>
            <a:endParaRPr lang="en-US"/>
          </a:p>
        </p:txBody>
      </p:sp>
      <p:sp>
        <p:nvSpPr>
          <p:cNvPr id="8" name="Text Placeholder 6">
            <a:extLst>
              <a:ext uri="{FF2B5EF4-FFF2-40B4-BE49-F238E27FC236}">
                <a16:creationId xmlns:a16="http://schemas.microsoft.com/office/drawing/2014/main" id="{309E9D25-B24B-2BBC-F0D1-F9527B2F3073}"/>
              </a:ext>
            </a:extLst>
          </p:cNvPr>
          <p:cNvSpPr txBox="1">
            <a:spLocks/>
          </p:cNvSpPr>
          <p:nvPr/>
        </p:nvSpPr>
        <p:spPr>
          <a:xfrm>
            <a:off x="304706" y="987188"/>
            <a:ext cx="11194798" cy="574661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t">
            <a:normAutofit/>
          </a:bodyPr>
          <a:lst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9pPr>
          </a:lstStyle>
          <a:p>
            <a:pPr marL="15875" indent="0">
              <a:buNone/>
            </a:pPr>
            <a:r>
              <a:rPr lang="en-US" sz="2400" b="1">
                <a:solidFill>
                  <a:srgbClr val="003869"/>
                </a:solidFill>
                <a:latin typeface="Roboto"/>
              </a:rPr>
              <a:t>WHY EI?</a:t>
            </a:r>
          </a:p>
          <a:p>
            <a:pPr marL="15875" indent="0">
              <a:buNone/>
            </a:pPr>
            <a:r>
              <a:rPr lang="en-US" sz="2400">
                <a:solidFill>
                  <a:srgbClr val="003869"/>
                </a:solidFill>
                <a:latin typeface="Roboto"/>
              </a:rPr>
              <a:t>Our highly experienced and certified ITSM Consulting Team helps customers drive faster ITSM maturity no matter where you are on your journey. Achieve well-implemented ITIL best practices quickly.</a:t>
            </a:r>
          </a:p>
          <a:p>
            <a:pPr marL="15875" indent="0">
              <a:buNone/>
            </a:pPr>
            <a:endParaRPr lang="en-US" sz="2400">
              <a:solidFill>
                <a:srgbClr val="003869"/>
              </a:solidFill>
              <a:latin typeface="Roboto"/>
            </a:endParaRPr>
          </a:p>
          <a:p>
            <a:pPr marL="15875" indent="0">
              <a:buNone/>
            </a:pPr>
            <a:r>
              <a:rPr lang="en-US" sz="2400" b="1">
                <a:solidFill>
                  <a:srgbClr val="003869"/>
                </a:solidFill>
                <a:latin typeface="Roboto"/>
              </a:rPr>
              <a:t>WHAT We Do</a:t>
            </a:r>
          </a:p>
          <a:p>
            <a:pPr marL="342900" lvl="1" indent="-342900">
              <a:spcBef>
                <a:spcPts val="0"/>
              </a:spcBef>
              <a:buFont typeface="Arial"/>
              <a:buChar char="•"/>
            </a:pPr>
            <a:r>
              <a:rPr lang="en-US" sz="2400">
                <a:solidFill>
                  <a:srgbClr val="003869"/>
                </a:solidFill>
                <a:latin typeface="Roboto"/>
                <a:cs typeface="Segoe UI"/>
              </a:rPr>
              <a:t>Event, Incident, Request, Problem, and Change Management</a:t>
            </a:r>
          </a:p>
          <a:p>
            <a:pPr marL="342900" lvl="1" indent="-342900">
              <a:spcBef>
                <a:spcPts val="0"/>
              </a:spcBef>
              <a:buFont typeface="Arial"/>
              <a:buChar char="•"/>
            </a:pPr>
            <a:r>
              <a:rPr lang="en-US" sz="2400">
                <a:solidFill>
                  <a:srgbClr val="003869"/>
                </a:solidFill>
                <a:latin typeface="Roboto"/>
                <a:cs typeface="Segoe UI"/>
              </a:rPr>
              <a:t>CAB Management</a:t>
            </a:r>
          </a:p>
          <a:p>
            <a:pPr marL="342900" lvl="1" indent="-342900">
              <a:spcBef>
                <a:spcPts val="0"/>
              </a:spcBef>
              <a:buFont typeface="Arial"/>
              <a:buChar char="•"/>
            </a:pPr>
            <a:r>
              <a:rPr lang="en-US" sz="2400">
                <a:solidFill>
                  <a:srgbClr val="003869"/>
                </a:solidFill>
                <a:latin typeface="Roboto"/>
                <a:cs typeface="Segoe UI"/>
              </a:rPr>
              <a:t>Major Incident Management</a:t>
            </a:r>
          </a:p>
          <a:p>
            <a:pPr marL="342900" lvl="1" indent="-342900">
              <a:spcBef>
                <a:spcPts val="0"/>
              </a:spcBef>
              <a:buFont typeface="Arial"/>
              <a:buChar char="•"/>
            </a:pPr>
            <a:r>
              <a:rPr lang="en-US" sz="2400">
                <a:solidFill>
                  <a:srgbClr val="003869"/>
                </a:solidFill>
                <a:latin typeface="Roboto"/>
                <a:cs typeface="Segoe UI"/>
              </a:rPr>
              <a:t>Reporting and Major Problem Review Tracking</a:t>
            </a:r>
          </a:p>
          <a:p>
            <a:pPr marL="342900" lvl="1" indent="-342900">
              <a:spcBef>
                <a:spcPts val="0"/>
              </a:spcBef>
              <a:buFont typeface="Arial"/>
              <a:buChar char="•"/>
            </a:pPr>
            <a:r>
              <a:rPr lang="en-US" sz="2400">
                <a:solidFill>
                  <a:srgbClr val="003869"/>
                </a:solidFill>
                <a:latin typeface="Roboto"/>
                <a:cs typeface="Segoe UI"/>
              </a:rPr>
              <a:t>Gap Analysis utilizing ITIL Maturity Models</a:t>
            </a:r>
          </a:p>
          <a:p>
            <a:pPr marL="342900" lvl="1" indent="-342900">
              <a:spcBef>
                <a:spcPts val="0"/>
              </a:spcBef>
              <a:buFont typeface="Arial"/>
              <a:buChar char="•"/>
            </a:pPr>
            <a:r>
              <a:rPr lang="en-US" sz="2400">
                <a:solidFill>
                  <a:srgbClr val="003869"/>
                </a:solidFill>
                <a:latin typeface="Roboto"/>
                <a:cs typeface="Segoe UI"/>
              </a:rPr>
              <a:t>Develop Customized Documentation</a:t>
            </a:r>
          </a:p>
          <a:p>
            <a:pPr marL="342900" lvl="1" indent="-342900">
              <a:spcBef>
                <a:spcPts val="0"/>
              </a:spcBef>
              <a:buFont typeface="Arial"/>
              <a:buChar char="•"/>
            </a:pPr>
            <a:r>
              <a:rPr lang="en-US" sz="2400">
                <a:solidFill>
                  <a:srgbClr val="003869"/>
                </a:solidFill>
                <a:latin typeface="Roboto"/>
                <a:cs typeface="Segoe UI"/>
              </a:rPr>
              <a:t>Deliver ITSM Training</a:t>
            </a:r>
          </a:p>
        </p:txBody>
      </p:sp>
      <p:sp>
        <p:nvSpPr>
          <p:cNvPr id="9" name="Rectangle 8">
            <a:extLst>
              <a:ext uri="{FF2B5EF4-FFF2-40B4-BE49-F238E27FC236}">
                <a16:creationId xmlns:a16="http://schemas.microsoft.com/office/drawing/2014/main" id="{E6F16025-5AC1-A865-8683-25261BB79EF1}"/>
              </a:ext>
            </a:extLst>
          </p:cNvPr>
          <p:cNvSpPr/>
          <p:nvPr/>
        </p:nvSpPr>
        <p:spPr>
          <a:xfrm>
            <a:off x="8565615" y="4429698"/>
            <a:ext cx="3360144" cy="192795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cs typeface="Calibri"/>
              </a:rPr>
              <a:t>Insert Image</a:t>
            </a:r>
            <a:endParaRPr lang="en-US"/>
          </a:p>
        </p:txBody>
      </p:sp>
    </p:spTree>
    <p:extLst>
      <p:ext uri="{BB962C8B-B14F-4D97-AF65-F5344CB8AC3E}">
        <p14:creationId xmlns:p14="http://schemas.microsoft.com/office/powerpoint/2010/main" val="32396730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AD63DC-7210-44B3-F4B8-D23000FD4AED}"/>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272B4954-DABF-436A-9304-A25DEEE35256}"/>
              </a:ext>
            </a:extLst>
          </p:cNvPr>
          <p:cNvSpPr txBox="1"/>
          <p:nvPr/>
        </p:nvSpPr>
        <p:spPr>
          <a:xfrm>
            <a:off x="883299" y="1744994"/>
            <a:ext cx="10593354" cy="677108"/>
          </a:xfrm>
          <a:prstGeom prst="rect">
            <a:avLst/>
          </a:prstGeom>
          <a:noFill/>
        </p:spPr>
        <p:txBody>
          <a:bodyPr wrap="square">
            <a:spAutoFit/>
          </a:bodyPr>
          <a:lstStyle/>
          <a:p>
            <a:pPr algn="ctr"/>
            <a:r>
              <a:rPr lang="en-US" sz="3800" b="1">
                <a:solidFill>
                  <a:schemeClr val="bg1"/>
                </a:solidFill>
                <a:latin typeface="Open Sans" panose="020B0606030504020204" pitchFamily="34" charset="0"/>
                <a:ea typeface="Open Sans" panose="020B0606030504020204" pitchFamily="34" charset="0"/>
                <a:cs typeface="Open Sans" panose="020B0606030504020204" pitchFamily="34" charset="0"/>
              </a:rPr>
              <a:t>Client Engagement</a:t>
            </a:r>
          </a:p>
        </p:txBody>
      </p:sp>
    </p:spTree>
    <p:extLst>
      <p:ext uri="{BB962C8B-B14F-4D97-AF65-F5344CB8AC3E}">
        <p14:creationId xmlns:p14="http://schemas.microsoft.com/office/powerpoint/2010/main" val="32811361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855670-4110-4E03-9CA1-2B3CCA3CDE67}"/>
              </a:ext>
            </a:extLst>
          </p:cNvPr>
          <p:cNvSpPr>
            <a:spLocks noGrp="1"/>
          </p:cNvSpPr>
          <p:nvPr>
            <p:ph type="title"/>
          </p:nvPr>
        </p:nvSpPr>
        <p:spPr>
          <a:xfrm>
            <a:off x="0" y="128187"/>
            <a:ext cx="12192000" cy="1136591"/>
          </a:xfrm>
        </p:spPr>
        <p:txBody>
          <a:bodyPr/>
          <a:lstStyle/>
          <a:p>
            <a:r>
              <a:rPr lang="en-US">
                <a:latin typeface="Roboto"/>
                <a:ea typeface="Roboto"/>
                <a:cs typeface="Roboto"/>
              </a:rPr>
              <a:t>Client Engagement Director</a:t>
            </a:r>
          </a:p>
        </p:txBody>
      </p:sp>
      <p:sp>
        <p:nvSpPr>
          <p:cNvPr id="5" name="Text Placeholder 6">
            <a:extLst>
              <a:ext uri="{FF2B5EF4-FFF2-40B4-BE49-F238E27FC236}">
                <a16:creationId xmlns:a16="http://schemas.microsoft.com/office/drawing/2014/main" id="{269566B5-36B4-313E-D408-C9F3D3F99F57}"/>
              </a:ext>
            </a:extLst>
          </p:cNvPr>
          <p:cNvSpPr txBox="1">
            <a:spLocks/>
          </p:cNvSpPr>
          <p:nvPr/>
        </p:nvSpPr>
        <p:spPr>
          <a:xfrm>
            <a:off x="304706" y="1326874"/>
            <a:ext cx="11194798" cy="5425287"/>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t">
            <a:normAutofit/>
          </a:bodyPr>
          <a:lst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9pPr>
          </a:lstStyle>
          <a:p>
            <a:pPr marL="15875" indent="0">
              <a:buNone/>
            </a:pPr>
            <a:r>
              <a:rPr lang="en-US" sz="2400" b="1">
                <a:solidFill>
                  <a:srgbClr val="003869"/>
                </a:solidFill>
                <a:latin typeface="Roboto"/>
              </a:rPr>
              <a:t>Why EI?</a:t>
            </a:r>
          </a:p>
          <a:p>
            <a:pPr marL="15875" indent="0">
              <a:buNone/>
            </a:pPr>
            <a:r>
              <a:rPr lang="en-US" sz="2400">
                <a:solidFill>
                  <a:srgbClr val="003869"/>
                </a:solidFill>
                <a:latin typeface="Roboto"/>
              </a:rPr>
              <a:t>We offer bespoke services guided by a Client Engagement Director providing thought leadership and VIP care centered on your success.  </a:t>
            </a:r>
          </a:p>
          <a:p>
            <a:pPr marL="15875" indent="0">
              <a:buNone/>
            </a:pPr>
            <a:endParaRPr lang="en-US" sz="2400" b="1">
              <a:solidFill>
                <a:srgbClr val="003869"/>
              </a:solidFill>
              <a:latin typeface="Roboto"/>
            </a:endParaRPr>
          </a:p>
          <a:p>
            <a:pPr marL="15875" indent="0">
              <a:buNone/>
            </a:pPr>
            <a:r>
              <a:rPr lang="en-US" sz="2400" b="1">
                <a:solidFill>
                  <a:srgbClr val="003869"/>
                </a:solidFill>
                <a:latin typeface="Roboto"/>
              </a:rPr>
              <a:t>WHAT We Do</a:t>
            </a:r>
          </a:p>
          <a:p>
            <a:pPr marL="473075" indent="-457200">
              <a:buFontTx/>
              <a:buChar char="-"/>
            </a:pPr>
            <a:r>
              <a:rPr lang="en-US" sz="2400">
                <a:solidFill>
                  <a:srgbClr val="003869"/>
                </a:solidFill>
                <a:latin typeface="Roboto"/>
              </a:rPr>
              <a:t>Assign a consistent, single-point-of-contact to your company</a:t>
            </a:r>
          </a:p>
          <a:p>
            <a:pPr marL="473075" indent="-457200">
              <a:buFontTx/>
              <a:buChar char="-"/>
            </a:pPr>
            <a:r>
              <a:rPr lang="en-US" sz="2400">
                <a:solidFill>
                  <a:srgbClr val="003869"/>
                </a:solidFill>
                <a:latin typeface="Roboto"/>
              </a:rPr>
              <a:t>Give you an advocate with us you can always contact</a:t>
            </a:r>
          </a:p>
          <a:p>
            <a:pPr marL="473075" indent="-457200">
              <a:buFontTx/>
              <a:buChar char="-"/>
            </a:pPr>
            <a:r>
              <a:rPr lang="en-US" sz="2400">
                <a:solidFill>
                  <a:srgbClr val="003869"/>
                </a:solidFill>
                <a:latin typeface="Roboto"/>
              </a:rPr>
              <a:t>Conduct Monthly/Quarterly Management Reviews to ensure consistent communication</a:t>
            </a:r>
          </a:p>
          <a:p>
            <a:pPr marL="473075" indent="-457200">
              <a:buFontTx/>
              <a:buChar char="-"/>
            </a:pPr>
            <a:r>
              <a:rPr lang="en-US" sz="2400">
                <a:solidFill>
                  <a:srgbClr val="003869"/>
                </a:solidFill>
                <a:latin typeface="Roboto"/>
              </a:rPr>
              <a:t>Provide thought leadership &amp; analysis </a:t>
            </a:r>
          </a:p>
          <a:p>
            <a:pPr marL="473075" indent="-457200">
              <a:buFontTx/>
              <a:buChar char="-"/>
            </a:pPr>
            <a:r>
              <a:rPr lang="en-US" sz="2400">
                <a:solidFill>
                  <a:srgbClr val="003869"/>
                </a:solidFill>
                <a:latin typeface="Roboto"/>
              </a:rPr>
              <a:t>Deliver account governance</a:t>
            </a:r>
          </a:p>
          <a:p>
            <a:pPr marL="473075" indent="-457200">
              <a:buFontTx/>
              <a:buChar char="-"/>
            </a:pPr>
            <a:r>
              <a:rPr lang="en-US" sz="2400">
                <a:solidFill>
                  <a:srgbClr val="003869"/>
                </a:solidFill>
                <a:latin typeface="Roboto"/>
              </a:rPr>
              <a:t>Ensure measured, client relationship satisfaction</a:t>
            </a:r>
          </a:p>
        </p:txBody>
      </p:sp>
      <p:sp>
        <p:nvSpPr>
          <p:cNvPr id="4" name="Rectangle 3">
            <a:extLst>
              <a:ext uri="{FF2B5EF4-FFF2-40B4-BE49-F238E27FC236}">
                <a16:creationId xmlns:a16="http://schemas.microsoft.com/office/drawing/2014/main" id="{2594359C-33F6-EC33-317E-69A8B6F2CA36}"/>
              </a:ext>
            </a:extLst>
          </p:cNvPr>
          <p:cNvSpPr/>
          <p:nvPr/>
        </p:nvSpPr>
        <p:spPr>
          <a:xfrm>
            <a:off x="8528892" y="4870373"/>
            <a:ext cx="3360144" cy="1927951"/>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algn="ctr"/>
            <a:r>
              <a:rPr lang="en-US">
                <a:latin typeface="Roboto"/>
                <a:ea typeface="Roboto"/>
                <a:cs typeface="Calibri"/>
              </a:rPr>
              <a:t>Insert Image</a:t>
            </a:r>
            <a:endParaRPr lang="en-US">
              <a:latin typeface="Roboto"/>
              <a:ea typeface="Roboto"/>
              <a:cs typeface="Roboto"/>
            </a:endParaRPr>
          </a:p>
        </p:txBody>
      </p:sp>
    </p:spTree>
    <p:extLst>
      <p:ext uri="{BB962C8B-B14F-4D97-AF65-F5344CB8AC3E}">
        <p14:creationId xmlns:p14="http://schemas.microsoft.com/office/powerpoint/2010/main" val="10472289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6BD44951-E52E-471D-5A29-76CA54F8D4CD}"/>
              </a:ext>
            </a:extLst>
          </p:cNvPr>
          <p:cNvSpPr>
            <a:spLocks noGrp="1"/>
          </p:cNvSpPr>
          <p:nvPr>
            <p:ph type="title"/>
          </p:nvPr>
        </p:nvSpPr>
        <p:spPr>
          <a:xfrm>
            <a:off x="0" y="143173"/>
            <a:ext cx="12192001" cy="453433"/>
          </a:xfrm>
        </p:spPr>
        <p:txBody>
          <a:bodyPr>
            <a:normAutofit fontScale="90000"/>
          </a:bodyPr>
          <a:lstStyle/>
          <a:p>
            <a:r>
              <a:rPr lang="en-US">
                <a:latin typeface="Levenim MT"/>
                <a:cs typeface="Levenim MT"/>
              </a:rPr>
              <a:t>Partnership Scorecard</a:t>
            </a:r>
            <a:endParaRPr lang="en-US"/>
          </a:p>
        </p:txBody>
      </p:sp>
      <p:pic>
        <p:nvPicPr>
          <p:cNvPr id="3" name="Picture 2">
            <a:extLst>
              <a:ext uri="{FF2B5EF4-FFF2-40B4-BE49-F238E27FC236}">
                <a16:creationId xmlns:a16="http://schemas.microsoft.com/office/drawing/2014/main" id="{674865DA-C4EB-5E12-E214-63737C6CB658}"/>
              </a:ext>
            </a:extLst>
          </p:cNvPr>
          <p:cNvPicPr>
            <a:picLocks noChangeAspect="1"/>
          </p:cNvPicPr>
          <p:nvPr/>
        </p:nvPicPr>
        <p:blipFill>
          <a:blip r:embed="rId3"/>
          <a:stretch>
            <a:fillRect/>
          </a:stretch>
        </p:blipFill>
        <p:spPr>
          <a:xfrm>
            <a:off x="1273920" y="838843"/>
            <a:ext cx="9644160" cy="5743324"/>
          </a:xfrm>
          <a:prstGeom prst="rect">
            <a:avLst/>
          </a:prstGeom>
          <a:ln>
            <a:noFill/>
          </a:ln>
          <a:effectLst>
            <a:outerShdw blurRad="292100" dist="139700" dir="2700000" algn="tl" rotWithShape="0">
              <a:srgbClr val="333333">
                <a:alpha val="65000"/>
              </a:srgbClr>
            </a:outerShdw>
          </a:effectLst>
        </p:spPr>
      </p:pic>
      <p:sp>
        <p:nvSpPr>
          <p:cNvPr id="2" name="TextBox 1">
            <a:extLst>
              <a:ext uri="{FF2B5EF4-FFF2-40B4-BE49-F238E27FC236}">
                <a16:creationId xmlns:a16="http://schemas.microsoft.com/office/drawing/2014/main" id="{82F5ADB3-D5F4-07AD-E3A3-0A0565D287FD}"/>
              </a:ext>
            </a:extLst>
          </p:cNvPr>
          <p:cNvSpPr txBox="1"/>
          <p:nvPr/>
        </p:nvSpPr>
        <p:spPr>
          <a:xfrm>
            <a:off x="1218835" y="531066"/>
            <a:ext cx="10062437" cy="300082"/>
          </a:xfrm>
          <a:prstGeom prst="rect">
            <a:avLst/>
          </a:prstGeom>
          <a:noFill/>
        </p:spPr>
        <p:txBody>
          <a:bodyPr wrap="square" lIns="91440" tIns="45720" rIns="91440" bIns="45720" rtlCol="0" anchor="t">
            <a:spAutoFit/>
          </a:bodyPr>
          <a:lstStyle/>
          <a:p>
            <a:r>
              <a:rPr lang="en-US" sz="1350">
                <a:cs typeface="Calibri"/>
              </a:rPr>
              <a:t>Partner feedback that measures both contractual SLAs and subjective measures important to our partners drive continuous improvement.</a:t>
            </a:r>
          </a:p>
        </p:txBody>
      </p:sp>
    </p:spTree>
    <p:extLst>
      <p:ext uri="{BB962C8B-B14F-4D97-AF65-F5344CB8AC3E}">
        <p14:creationId xmlns:p14="http://schemas.microsoft.com/office/powerpoint/2010/main" val="26112093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CA12F-5048-5446-9D0A-73A2D316DE7F}"/>
              </a:ext>
            </a:extLst>
          </p:cNvPr>
          <p:cNvSpPr>
            <a:spLocks noGrp="1"/>
          </p:cNvSpPr>
          <p:nvPr>
            <p:ph type="title"/>
          </p:nvPr>
        </p:nvSpPr>
        <p:spPr>
          <a:xfrm>
            <a:off x="0" y="0"/>
            <a:ext cx="12192001" cy="1325563"/>
          </a:xfrm>
        </p:spPr>
        <p:txBody>
          <a:bodyPr>
            <a:normAutofit/>
          </a:bodyPr>
          <a:lstStyle/>
          <a:p>
            <a:r>
              <a:rPr lang="en-US"/>
              <a:t>EI Managed Services</a:t>
            </a:r>
            <a:br>
              <a:rPr lang="en-US"/>
            </a:br>
            <a:endParaRPr lang="en-US" sz="2000" b="0">
              <a:solidFill>
                <a:schemeClr val="accent1"/>
              </a:solidFill>
            </a:endParaRPr>
          </a:p>
        </p:txBody>
      </p:sp>
      <p:sp>
        <p:nvSpPr>
          <p:cNvPr id="3" name="Content Placeholder 2">
            <a:extLst>
              <a:ext uri="{FF2B5EF4-FFF2-40B4-BE49-F238E27FC236}">
                <a16:creationId xmlns:a16="http://schemas.microsoft.com/office/drawing/2014/main" id="{C61AA19F-EE43-EE45-B6F2-26CC214C5F1F}"/>
              </a:ext>
            </a:extLst>
          </p:cNvPr>
          <p:cNvSpPr>
            <a:spLocks noGrp="1"/>
          </p:cNvSpPr>
          <p:nvPr>
            <p:ph idx="1"/>
          </p:nvPr>
        </p:nvSpPr>
        <p:spPr>
          <a:xfrm>
            <a:off x="458401" y="1122366"/>
            <a:ext cx="3759037" cy="4998179"/>
          </a:xfrm>
        </p:spPr>
        <p:txBody>
          <a:bodyPr>
            <a:normAutofit/>
          </a:bodyPr>
          <a:lstStyle/>
          <a:p>
            <a:pPr marL="16329" lvl="0" indent="0">
              <a:lnSpc>
                <a:spcPct val="100000"/>
              </a:lnSpc>
              <a:spcBef>
                <a:spcPts val="700"/>
              </a:spcBef>
              <a:buSzPct val="100000"/>
              <a:buNone/>
              <a:defRPr/>
            </a:pPr>
            <a:r>
              <a:rPr lang="en-US" b="1" kern="0">
                <a:solidFill>
                  <a:srgbClr val="535353"/>
                </a:solidFill>
                <a:latin typeface="Levenim MT" panose="02010502060101010101" pitchFamily="2" charset="-79"/>
                <a:ea typeface="Verdana" panose="020B0604030504040204" pitchFamily="34" charset="0"/>
                <a:cs typeface="Levenim MT" panose="02010502060101010101" pitchFamily="2" charset="-79"/>
                <a:sym typeface="Century Gothic"/>
              </a:rPr>
              <a:t>Service Desk</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24x7x365 IT Service Desk</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Incident, Request, Problem, Change</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Security Access Control</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Level II Remote Support</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Major Incident Management</a:t>
            </a:r>
          </a:p>
          <a:p>
            <a:pPr marL="0" lvl="0" indent="0">
              <a:lnSpc>
                <a:spcPct val="100000"/>
              </a:lnSpc>
              <a:spcBef>
                <a:spcPts val="700"/>
              </a:spcBef>
              <a:buSzPct val="100000"/>
              <a:buNone/>
              <a:defRPr/>
            </a:pPr>
            <a:r>
              <a:rPr lang="en-US" b="1" kern="0">
                <a:solidFill>
                  <a:srgbClr val="535353"/>
                </a:solidFill>
                <a:latin typeface="Levenim MT" panose="02010502060101010101" pitchFamily="2" charset="-79"/>
                <a:ea typeface="Verdana" panose="020B0604030504040204" pitchFamily="34" charset="0"/>
                <a:cs typeface="Levenim MT" panose="02010502060101010101" pitchFamily="2" charset="-79"/>
                <a:sym typeface="Century Gothic"/>
              </a:rPr>
              <a:t>NOC Services</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24x7x365 Network Operations Center</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Infrastructure Monitoring &amp; Alert Response</a:t>
            </a:r>
          </a:p>
          <a:p>
            <a:pPr marL="0" lvl="0" indent="0">
              <a:lnSpc>
                <a:spcPct val="100000"/>
              </a:lnSpc>
              <a:spcBef>
                <a:spcPts val="700"/>
              </a:spcBef>
              <a:buSzPct val="100000"/>
              <a:buNone/>
              <a:defRPr/>
            </a:pPr>
            <a:r>
              <a:rPr lang="en-US" b="1" kern="0">
                <a:solidFill>
                  <a:srgbClr val="535353"/>
                </a:solidFill>
                <a:latin typeface="Levenim MT" panose="02010502060101010101" pitchFamily="2" charset="-79"/>
                <a:ea typeface="Verdana" panose="020B0604030504040204" pitchFamily="34" charset="0"/>
                <a:cs typeface="Levenim MT" panose="02010502060101010101" pitchFamily="2" charset="-79"/>
                <a:sym typeface="Century Gothic"/>
              </a:rPr>
              <a:t>Field Services</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rPr>
              <a:t>On-site support via dispatch of vetted network of field techs</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rPr>
              <a:t>Full time support Desktop Engineering, syndicated team, centrally managed by EI Field Management team. </a:t>
            </a:r>
            <a:endParaRPr lang="en-US" sz="1200" kern="0">
              <a:solidFill>
                <a:srgbClr val="535353"/>
              </a:solidFill>
              <a:latin typeface="Levenim MT" panose="02010502060101010101" pitchFamily="2" charset="-79"/>
              <a:ea typeface="Verdana" panose="020B0604030504040204" pitchFamily="34" charset="0"/>
              <a:cs typeface="Levenim MT" panose="02010502060101010101" pitchFamily="2" charset="-79"/>
              <a:sym typeface="Century Gothic"/>
            </a:endParaRPr>
          </a:p>
          <a:p>
            <a:pPr marL="0" lvl="0" indent="0">
              <a:lnSpc>
                <a:spcPct val="110000"/>
              </a:lnSpc>
              <a:spcBef>
                <a:spcPts val="700"/>
              </a:spcBef>
              <a:buSzPct val="100000"/>
              <a:buNone/>
              <a:defRPr/>
            </a:pPr>
            <a:r>
              <a:rPr lang="en-US" b="1" kern="0">
                <a:solidFill>
                  <a:srgbClr val="535353"/>
                </a:solidFill>
                <a:latin typeface="Levenim MT" panose="02010502060101010101" pitchFamily="2" charset="-79"/>
                <a:ea typeface="Verdana" panose="020B0604030504040204" pitchFamily="34" charset="0"/>
                <a:cs typeface="Levenim MT" panose="02010502060101010101" pitchFamily="2" charset="-79"/>
                <a:sym typeface="Century Gothic"/>
              </a:rPr>
              <a:t>Endpoint Management</a:t>
            </a:r>
          </a:p>
          <a:p>
            <a:pPr lvl="1">
              <a:lnSpc>
                <a:spcPct val="110000"/>
              </a:lnSpc>
              <a:spcBef>
                <a:spcPts val="0"/>
              </a:spcBef>
            </a:pPr>
            <a:r>
              <a:rPr lang="en-US" sz="1100">
                <a:latin typeface="Levenim MT" panose="02010502060101010101" pitchFamily="2" charset="-79"/>
                <a:ea typeface="Verdana" panose="020B0604030504040204" pitchFamily="34" charset="0"/>
                <a:cs typeface="Levenim MT" panose="02010502060101010101" pitchFamily="2" charset="-79"/>
              </a:rPr>
              <a:t>Image management</a:t>
            </a:r>
          </a:p>
          <a:p>
            <a:pPr lvl="1">
              <a:lnSpc>
                <a:spcPct val="110000"/>
              </a:lnSpc>
              <a:spcBef>
                <a:spcPts val="0"/>
              </a:spcBef>
            </a:pPr>
            <a:r>
              <a:rPr lang="en-US" sz="1100">
                <a:latin typeface="Levenim MT" panose="02010502060101010101" pitchFamily="2" charset="-79"/>
                <a:ea typeface="Verdana" panose="020B0604030504040204" pitchFamily="34" charset="0"/>
                <a:cs typeface="Levenim MT" panose="02010502060101010101" pitchFamily="2" charset="-79"/>
              </a:rPr>
              <a:t>Workstation patching</a:t>
            </a:r>
          </a:p>
          <a:p>
            <a:pPr lvl="1">
              <a:lnSpc>
                <a:spcPct val="110000"/>
              </a:lnSpc>
              <a:spcBef>
                <a:spcPts val="0"/>
              </a:spcBef>
            </a:pPr>
            <a:r>
              <a:rPr lang="en-US" sz="1100">
                <a:latin typeface="Levenim MT" panose="02010502060101010101" pitchFamily="2" charset="-79"/>
                <a:ea typeface="Verdana" panose="020B0604030504040204" pitchFamily="34" charset="0"/>
                <a:cs typeface="Levenim MT" panose="02010502060101010101" pitchFamily="2" charset="-79"/>
              </a:rPr>
              <a:t>Deployment</a:t>
            </a:r>
          </a:p>
          <a:p>
            <a:pPr lvl="1">
              <a:lnSpc>
                <a:spcPct val="100000"/>
              </a:lnSpc>
              <a:spcBef>
                <a:spcPts val="0"/>
              </a:spcBef>
              <a:buSzPct val="100000"/>
              <a:defRPr/>
            </a:pPr>
            <a:endParaRPr lang="en-US" sz="1100">
              <a:latin typeface="Levenim MT" panose="02010502060101010101" pitchFamily="2" charset="-79"/>
              <a:ea typeface="Verdana" panose="020B0604030504040204" pitchFamily="34" charset="0"/>
              <a:cs typeface="Levenim MT" panose="02010502060101010101" pitchFamily="2" charset="-79"/>
            </a:endParaRPr>
          </a:p>
        </p:txBody>
      </p:sp>
      <p:sp>
        <p:nvSpPr>
          <p:cNvPr id="5" name="Content Placeholder 2">
            <a:extLst>
              <a:ext uri="{FF2B5EF4-FFF2-40B4-BE49-F238E27FC236}">
                <a16:creationId xmlns:a16="http://schemas.microsoft.com/office/drawing/2014/main" id="{A1043D12-0609-4CD3-88C9-6DC8C967001B}"/>
              </a:ext>
            </a:extLst>
          </p:cNvPr>
          <p:cNvSpPr txBox="1">
            <a:spLocks/>
          </p:cNvSpPr>
          <p:nvPr/>
        </p:nvSpPr>
        <p:spPr>
          <a:xfrm>
            <a:off x="4483003" y="1122366"/>
            <a:ext cx="3759037" cy="49981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6329" indent="0">
              <a:lnSpc>
                <a:spcPct val="100000"/>
              </a:lnSpc>
              <a:spcBef>
                <a:spcPts val="700"/>
              </a:spcBef>
              <a:buSzPct val="100000"/>
              <a:buFont typeface="Arial" panose="020B0604020202020204" pitchFamily="34" charset="0"/>
              <a:buNone/>
              <a:defRPr/>
            </a:pPr>
            <a:r>
              <a:rPr lang="en-US" b="1" kern="0">
                <a:solidFill>
                  <a:srgbClr val="535353"/>
                </a:solidFill>
                <a:latin typeface="Levenim MT" panose="02010502060101010101" pitchFamily="2" charset="-79"/>
                <a:ea typeface="Verdana" panose="020B0604030504040204" pitchFamily="34" charset="0"/>
                <a:cs typeface="Levenim MT" panose="02010502060101010101" pitchFamily="2" charset="-79"/>
                <a:sym typeface="Century Gothic"/>
              </a:rPr>
              <a:t>Cyber Security Services</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rPr>
              <a:t>24x7x365 Security Operations Center</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rPr>
              <a:t>Managed EDR</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rPr>
              <a:t>Managed SIEM</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rPr>
              <a:t>Firewall Management</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rPr>
              <a:t>Vulnerability management</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rPr>
              <a:t>v-CISO Services </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rPr>
              <a:t>Security Awareness Training</a:t>
            </a:r>
          </a:p>
          <a:p>
            <a:pPr lvl="1">
              <a:lnSpc>
                <a:spcPct val="100000"/>
              </a:lnSpc>
              <a:spcBef>
                <a:spcPts val="0"/>
              </a:spcBef>
              <a:buSzPct val="100000"/>
              <a:defRPr/>
            </a:pPr>
            <a:endParaRPr lang="en-US" sz="1100">
              <a:latin typeface="Levenim MT" panose="02010502060101010101" pitchFamily="2" charset="-79"/>
              <a:ea typeface="Verdana" panose="020B0604030504040204" pitchFamily="34" charset="0"/>
              <a:cs typeface="Levenim MT" panose="02010502060101010101" pitchFamily="2" charset="-79"/>
            </a:endParaRPr>
          </a:p>
          <a:p>
            <a:pPr marL="16329" indent="0">
              <a:lnSpc>
                <a:spcPct val="100000"/>
              </a:lnSpc>
              <a:spcBef>
                <a:spcPts val="700"/>
              </a:spcBef>
              <a:buSzPct val="100000"/>
              <a:buFont typeface="Arial" panose="020B0604020202020204" pitchFamily="34" charset="0"/>
              <a:buNone/>
              <a:defRPr/>
            </a:pPr>
            <a:r>
              <a:rPr lang="en-US" b="1" kern="0">
                <a:solidFill>
                  <a:srgbClr val="535353"/>
                </a:solidFill>
                <a:latin typeface="Levenim MT" panose="02010502060101010101" pitchFamily="2" charset="-79"/>
                <a:ea typeface="Verdana" panose="020B0604030504040204" pitchFamily="34" charset="0"/>
                <a:cs typeface="Levenim MT" panose="02010502060101010101" pitchFamily="2" charset="-79"/>
                <a:sym typeface="Century Gothic"/>
              </a:rPr>
              <a:t>Network Management</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24x7x365 network monitoring</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Configuration and backup management</a:t>
            </a:r>
          </a:p>
          <a:p>
            <a:pPr lvl="1">
              <a:lnSpc>
                <a:spcPct val="100000"/>
              </a:lnSpc>
              <a:spcBef>
                <a:spcPts val="0"/>
              </a:spcBef>
              <a:buSzPct val="100000"/>
              <a:defRPr/>
            </a:pPr>
            <a:endParaRPr lang="en-US" sz="1100">
              <a:latin typeface="Levenim MT" panose="02010502060101010101" pitchFamily="2" charset="-79"/>
              <a:ea typeface="Verdana" panose="020B0604030504040204" pitchFamily="34" charset="0"/>
              <a:cs typeface="Levenim MT" panose="02010502060101010101" pitchFamily="2" charset="-79"/>
              <a:sym typeface="Century Gothic"/>
            </a:endParaRPr>
          </a:p>
          <a:p>
            <a:pPr marL="16329" indent="0">
              <a:lnSpc>
                <a:spcPct val="100000"/>
              </a:lnSpc>
              <a:spcBef>
                <a:spcPts val="700"/>
              </a:spcBef>
              <a:buSzPct val="100000"/>
              <a:buFont typeface="Arial" panose="020B0604020202020204" pitchFamily="34" charset="0"/>
              <a:buNone/>
              <a:defRPr/>
            </a:pPr>
            <a:r>
              <a:rPr lang="en-US" b="1" kern="0">
                <a:solidFill>
                  <a:srgbClr val="535353"/>
                </a:solidFill>
                <a:latin typeface="Levenim MT" panose="02010502060101010101" pitchFamily="2" charset="-79"/>
                <a:ea typeface="Verdana" panose="020B0604030504040204" pitchFamily="34" charset="0"/>
                <a:cs typeface="Levenim MT" panose="02010502060101010101" pitchFamily="2" charset="-79"/>
                <a:sym typeface="Century Gothic"/>
              </a:rPr>
              <a:t>Infrastructure Management</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On-premise and cloud server management</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Managed backup and restore services / disaster recovery</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OS patch management</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M365 User Environment Management</a:t>
            </a:r>
          </a:p>
          <a:p>
            <a:pPr marL="914400" lvl="2" indent="0">
              <a:lnSpc>
                <a:spcPct val="100000"/>
              </a:lnSpc>
              <a:spcBef>
                <a:spcPts val="700"/>
              </a:spcBef>
              <a:buSzPct val="100000"/>
              <a:buFont typeface="Arial" panose="020B0604020202020204" pitchFamily="34" charset="0"/>
              <a:buNone/>
              <a:defRPr/>
            </a:pPr>
            <a:endParaRPr lang="en-US" sz="1200" kern="0">
              <a:solidFill>
                <a:srgbClr val="535353"/>
              </a:solidFill>
              <a:latin typeface="Levenim MT" panose="02010502060101010101" pitchFamily="2" charset="-79"/>
              <a:ea typeface="Verdana" panose="020B0604030504040204" pitchFamily="34" charset="0"/>
              <a:cs typeface="Levenim MT" panose="02010502060101010101" pitchFamily="2" charset="-79"/>
              <a:sym typeface="Century Gothic"/>
            </a:endParaRPr>
          </a:p>
          <a:p>
            <a:pPr lvl="1"/>
            <a:endParaRPr lang="en-US" sz="1200">
              <a:latin typeface="Levenim MT" panose="02010502060101010101" pitchFamily="2" charset="-79"/>
              <a:ea typeface="Verdana" panose="020B0604030504040204" pitchFamily="34" charset="0"/>
              <a:cs typeface="Levenim MT" panose="02010502060101010101" pitchFamily="2" charset="-79"/>
            </a:endParaRPr>
          </a:p>
          <a:p>
            <a:pPr marL="914400" lvl="2" indent="0">
              <a:buFont typeface="Arial" panose="020B0604020202020204" pitchFamily="34" charset="0"/>
              <a:buNone/>
            </a:pPr>
            <a:endParaRPr lang="en-US" sz="1200" kern="0">
              <a:solidFill>
                <a:srgbClr val="535353"/>
              </a:solidFill>
              <a:latin typeface="Levenim MT" panose="02010502060101010101" pitchFamily="2" charset="-79"/>
              <a:ea typeface="Verdana" panose="020B0604030504040204" pitchFamily="34" charset="0"/>
              <a:cs typeface="Levenim MT" panose="02010502060101010101" pitchFamily="2" charset="-79"/>
              <a:sym typeface="Century Gothic"/>
            </a:endParaRPr>
          </a:p>
        </p:txBody>
      </p:sp>
      <p:sp>
        <p:nvSpPr>
          <p:cNvPr id="6" name="Content Placeholder 2">
            <a:extLst>
              <a:ext uri="{FF2B5EF4-FFF2-40B4-BE49-F238E27FC236}">
                <a16:creationId xmlns:a16="http://schemas.microsoft.com/office/drawing/2014/main" id="{02F2806B-F867-4E58-9B2B-311620B2B319}"/>
              </a:ext>
            </a:extLst>
          </p:cNvPr>
          <p:cNvSpPr txBox="1">
            <a:spLocks/>
          </p:cNvSpPr>
          <p:nvPr/>
        </p:nvSpPr>
        <p:spPr>
          <a:xfrm>
            <a:off x="8507605" y="1122366"/>
            <a:ext cx="3469908" cy="51382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700"/>
              </a:spcBef>
              <a:buSzPct val="100000"/>
              <a:buFont typeface="Arial" panose="020B0604020202020204" pitchFamily="34" charset="0"/>
              <a:buNone/>
              <a:defRPr/>
            </a:pPr>
            <a:r>
              <a:rPr lang="en-US" b="1" kern="0">
                <a:solidFill>
                  <a:srgbClr val="535353"/>
                </a:solidFill>
                <a:latin typeface="Levenim MT" panose="02010502060101010101" pitchFamily="2" charset="-79"/>
                <a:ea typeface="Verdana" panose="020B0604030504040204" pitchFamily="34" charset="0"/>
                <a:cs typeface="Levenim MT" panose="02010502060101010101" pitchFamily="2" charset="-79"/>
                <a:sym typeface="Century Gothic"/>
              </a:rPr>
              <a:t>Managed IT Solutions</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rPr>
              <a:t>Auvik</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rPr>
              <a:t>N-Able N-Central</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rPr>
              <a:t>SentinelOne &amp; CrowdStrike</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rPr>
              <a:t>Proofpoint Professional</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rPr>
              <a:t>ConnectWise Cloud ITSM</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rPr>
              <a:t>ConnectWise Automate</a:t>
            </a:r>
          </a:p>
          <a:p>
            <a:pPr lvl="1">
              <a:lnSpc>
                <a:spcPct val="110000"/>
              </a:lnSpc>
              <a:spcBef>
                <a:spcPts val="0"/>
              </a:spcBef>
              <a:buSzPct val="100000"/>
              <a:defRPr/>
            </a:pPr>
            <a:endParaRPr lang="en-US" sz="1200" kern="0">
              <a:solidFill>
                <a:srgbClr val="535353"/>
              </a:solidFill>
              <a:latin typeface="Levenim MT" panose="02010502060101010101" pitchFamily="2" charset="-79"/>
              <a:ea typeface="Verdana" panose="020B0604030504040204" pitchFamily="34" charset="0"/>
              <a:cs typeface="Levenim MT" panose="02010502060101010101" pitchFamily="2" charset="-79"/>
              <a:sym typeface="Century Gothic"/>
            </a:endParaRPr>
          </a:p>
          <a:p>
            <a:pPr marL="16329" indent="0">
              <a:lnSpc>
                <a:spcPct val="110000"/>
              </a:lnSpc>
              <a:spcBef>
                <a:spcPts val="700"/>
              </a:spcBef>
              <a:buSzPct val="100000"/>
              <a:buFont typeface="Arial" panose="020B0604020202020204" pitchFamily="34" charset="0"/>
              <a:buNone/>
              <a:defRPr/>
            </a:pPr>
            <a:r>
              <a:rPr lang="en-US" b="1" kern="0">
                <a:solidFill>
                  <a:srgbClr val="535353"/>
                </a:solidFill>
                <a:latin typeface="Levenim MT" panose="02010502060101010101" pitchFamily="2" charset="-79"/>
                <a:ea typeface="Verdana" panose="020B0604030504040204" pitchFamily="34" charset="0"/>
                <a:cs typeface="Levenim MT" panose="02010502060101010101" pitchFamily="2" charset="-79"/>
                <a:sym typeface="Century Gothic"/>
              </a:rPr>
              <a:t>ITSM Services </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Incident, Request, Problem, and Change Management</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CAB Management</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Major Incident Management</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Reporting and MPR Tracking</a:t>
            </a:r>
          </a:p>
          <a:p>
            <a:pPr lvl="1">
              <a:lnSpc>
                <a:spcPct val="100000"/>
              </a:lnSpc>
              <a:spcBef>
                <a:spcPts val="0"/>
              </a:spcBef>
              <a:buSzPct val="100000"/>
              <a:defRPr/>
            </a:pPr>
            <a:endParaRPr lang="en-US" sz="1100">
              <a:latin typeface="Levenim MT" panose="02010502060101010101" pitchFamily="2" charset="-79"/>
              <a:ea typeface="Verdana" panose="020B0604030504040204" pitchFamily="34" charset="0"/>
              <a:cs typeface="Levenim MT" panose="02010502060101010101" pitchFamily="2" charset="-79"/>
              <a:sym typeface="Century Gothic"/>
            </a:endParaRPr>
          </a:p>
          <a:p>
            <a:pPr marL="16329" indent="0">
              <a:lnSpc>
                <a:spcPct val="110000"/>
              </a:lnSpc>
              <a:spcBef>
                <a:spcPts val="700"/>
              </a:spcBef>
              <a:buSzPct val="100000"/>
              <a:buFont typeface="Arial" panose="020B0604020202020204" pitchFamily="34" charset="0"/>
              <a:buNone/>
              <a:defRPr/>
            </a:pPr>
            <a:r>
              <a:rPr lang="en-US" b="1" kern="0">
                <a:solidFill>
                  <a:srgbClr val="535353"/>
                </a:solidFill>
                <a:latin typeface="Levenim MT" panose="02010502060101010101" pitchFamily="2" charset="-79"/>
                <a:ea typeface="Verdana" panose="020B0604030504040204" pitchFamily="34" charset="0"/>
                <a:cs typeface="Levenim MT" panose="02010502060101010101" pitchFamily="2" charset="-79"/>
                <a:sym typeface="Century Gothic"/>
              </a:rPr>
              <a:t>Depot Services </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Storage, Inventory, and Centralized management</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Full Lifecycle management</a:t>
            </a:r>
          </a:p>
          <a:p>
            <a:pPr lvl="1">
              <a:lnSpc>
                <a:spcPct val="100000"/>
              </a:lnSpc>
              <a:spcBef>
                <a:spcPts val="0"/>
              </a:spcBef>
              <a:buSzPct val="100000"/>
              <a:defRPr/>
            </a:pPr>
            <a:r>
              <a:rPr lang="en-US" sz="1100">
                <a:latin typeface="Levenim MT" panose="02010502060101010101" pitchFamily="2" charset="-79"/>
                <a:ea typeface="Verdana" panose="020B0604030504040204" pitchFamily="34" charset="0"/>
                <a:cs typeface="Levenim MT" panose="02010502060101010101" pitchFamily="2" charset="-79"/>
                <a:sym typeface="Century Gothic"/>
              </a:rPr>
              <a:t>Warranty management </a:t>
            </a:r>
            <a:endParaRPr lang="en-US" sz="1100">
              <a:latin typeface="Levenim MT" panose="02010502060101010101" pitchFamily="2" charset="-79"/>
              <a:ea typeface="Verdana" panose="020B0604030504040204" pitchFamily="34" charset="0"/>
              <a:cs typeface="Levenim MT" panose="02010502060101010101" pitchFamily="2" charset="-79"/>
            </a:endParaRPr>
          </a:p>
          <a:p>
            <a:pPr marL="457200" lvl="1" indent="0">
              <a:lnSpc>
                <a:spcPct val="110000"/>
              </a:lnSpc>
              <a:spcBef>
                <a:spcPts val="0"/>
              </a:spcBef>
              <a:buSzPct val="100000"/>
              <a:buNone/>
              <a:defRPr/>
            </a:pPr>
            <a:endParaRPr lang="en-US" sz="1300" kern="0">
              <a:solidFill>
                <a:srgbClr val="535353"/>
              </a:solidFill>
              <a:latin typeface="Levenim MT" panose="02010502060101010101" pitchFamily="2" charset="-79"/>
              <a:ea typeface="Verdana" panose="020B0604030504040204" pitchFamily="34" charset="0"/>
              <a:cs typeface="Levenim MT" panose="02010502060101010101" pitchFamily="2" charset="-79"/>
              <a:sym typeface="Century Gothic"/>
            </a:endParaRPr>
          </a:p>
        </p:txBody>
      </p:sp>
    </p:spTree>
    <p:extLst>
      <p:ext uri="{BB962C8B-B14F-4D97-AF65-F5344CB8AC3E}">
        <p14:creationId xmlns:p14="http://schemas.microsoft.com/office/powerpoint/2010/main" val="28722708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6BD44951-E52E-471D-5A29-76CA54F8D4CD}"/>
              </a:ext>
            </a:extLst>
          </p:cNvPr>
          <p:cNvSpPr>
            <a:spLocks noGrp="1"/>
          </p:cNvSpPr>
          <p:nvPr>
            <p:ph type="title"/>
          </p:nvPr>
        </p:nvSpPr>
        <p:spPr>
          <a:xfrm>
            <a:off x="0" y="365125"/>
            <a:ext cx="12192000" cy="1325563"/>
          </a:xfrm>
        </p:spPr>
        <p:txBody>
          <a:bodyPr vert="horz" lIns="91440" tIns="45720" rIns="91440" bIns="45720" rtlCol="0" anchor="ctr">
            <a:normAutofit/>
          </a:bodyPr>
          <a:lstStyle/>
          <a:p>
            <a:r>
              <a:rPr lang="en-US" b="1" i="0" kern="1200">
                <a:latin typeface="Levenim MT" panose="02010502060101010101" pitchFamily="2" charset="-79"/>
                <a:ea typeface="+mj-ea"/>
                <a:cs typeface="+mj-cs"/>
              </a:rPr>
              <a:t>Testimonials… </a:t>
            </a:r>
          </a:p>
        </p:txBody>
      </p:sp>
      <p:sp>
        <p:nvSpPr>
          <p:cNvPr id="2" name="TextBox 1">
            <a:extLst>
              <a:ext uri="{FF2B5EF4-FFF2-40B4-BE49-F238E27FC236}">
                <a16:creationId xmlns:a16="http://schemas.microsoft.com/office/drawing/2014/main" id="{82F5ADB3-D5F4-07AD-E3A3-0A0565D287FD}"/>
              </a:ext>
            </a:extLst>
          </p:cNvPr>
          <p:cNvSpPr txBox="1"/>
          <p:nvPr/>
        </p:nvSpPr>
        <p:spPr>
          <a:xfrm>
            <a:off x="839788" y="1678810"/>
            <a:ext cx="5157787" cy="4510853"/>
          </a:xfrm>
          <a:prstGeom prst="rect">
            <a:avLst/>
          </a:prstGeom>
        </p:spPr>
        <p:txBody>
          <a:bodyPr vert="horz" lIns="91440" tIns="45720" rIns="91440" bIns="45720" rtlCol="0" anchor="t">
            <a:noAutofit/>
          </a:bodyPr>
          <a:lstStyle/>
          <a:p>
            <a:pPr>
              <a:lnSpc>
                <a:spcPct val="90000"/>
              </a:lnSpc>
              <a:spcBef>
                <a:spcPts val="2200"/>
              </a:spcBef>
              <a:buClr>
                <a:srgbClr val="F89821"/>
              </a:buClr>
              <a:buSzPct val="145000"/>
            </a:pPr>
            <a:r>
              <a:rPr lang="en-US" sz="2000">
                <a:solidFill>
                  <a:srgbClr val="003869"/>
                </a:solidFill>
                <a:latin typeface="Roboto"/>
                <a:ea typeface="Verdana"/>
                <a:cs typeface="Roboto"/>
              </a:rPr>
              <a:t>“EI  has handled our IT collapse better than we could have imagined.  They came into a VERY difficult situation, but because of the great Team at EI we are light years ahead of where we were.  They’ve even helped outline a technology plan moving forward!  Not having the stress of worrying about day-to-day IT issues allows us to focus on growing our business while all of our end users are 100% satisfied.”</a:t>
            </a:r>
            <a:endParaRPr lang="en-US" sz="2000">
              <a:solidFill>
                <a:srgbClr val="003869"/>
              </a:solidFill>
              <a:latin typeface="Roboto"/>
              <a:ea typeface="Roboto"/>
              <a:cs typeface="Roboto"/>
            </a:endParaRPr>
          </a:p>
          <a:p>
            <a:pPr>
              <a:lnSpc>
                <a:spcPct val="90000"/>
              </a:lnSpc>
              <a:spcBef>
                <a:spcPts val="2200"/>
              </a:spcBef>
              <a:buClr>
                <a:srgbClr val="F89821"/>
              </a:buClr>
              <a:buSzPct val="145000"/>
            </a:pPr>
            <a:endParaRPr lang="en-US" sz="2000">
              <a:solidFill>
                <a:srgbClr val="003869"/>
              </a:solidFill>
              <a:latin typeface="Roboto"/>
              <a:ea typeface="Verdana"/>
              <a:cs typeface="Roboto"/>
            </a:endParaRPr>
          </a:p>
          <a:p>
            <a:pPr>
              <a:lnSpc>
                <a:spcPct val="90000"/>
              </a:lnSpc>
              <a:spcBef>
                <a:spcPts val="2200"/>
              </a:spcBef>
            </a:pPr>
            <a:r>
              <a:rPr lang="en-US" sz="2000">
                <a:solidFill>
                  <a:srgbClr val="003869"/>
                </a:solidFill>
                <a:latin typeface="Roboto"/>
                <a:ea typeface="Verdana"/>
                <a:cs typeface="Roboto"/>
              </a:rPr>
              <a:t>ASHLEY LARSEN</a:t>
            </a:r>
            <a:br>
              <a:rPr lang="en-US" sz="2000">
                <a:solidFill>
                  <a:srgbClr val="003869"/>
                </a:solidFill>
                <a:latin typeface="Roboto"/>
                <a:ea typeface="Verdana"/>
              </a:rPr>
            </a:br>
            <a:r>
              <a:rPr lang="en-US" sz="2000">
                <a:solidFill>
                  <a:srgbClr val="003869"/>
                </a:solidFill>
                <a:latin typeface="Roboto"/>
                <a:ea typeface="Verdana"/>
                <a:cs typeface="Roboto"/>
              </a:rPr>
              <a:t>CUSTOMER SERVICE CENTER DIRECTOR</a:t>
            </a:r>
            <a:br>
              <a:rPr lang="en-US" sz="2000">
                <a:solidFill>
                  <a:srgbClr val="003869"/>
                </a:solidFill>
                <a:latin typeface="Roboto"/>
                <a:ea typeface="Verdana"/>
              </a:rPr>
            </a:br>
            <a:r>
              <a:rPr lang="en-US" sz="2000">
                <a:solidFill>
                  <a:srgbClr val="003869"/>
                </a:solidFill>
                <a:latin typeface="Roboto"/>
                <a:ea typeface="Verdana"/>
                <a:cs typeface="Roboto"/>
              </a:rPr>
              <a:t>HAMPTON GOLF</a:t>
            </a:r>
            <a:endParaRPr lang="en-US"/>
          </a:p>
          <a:p>
            <a:pPr indent="-228600">
              <a:lnSpc>
                <a:spcPct val="90000"/>
              </a:lnSpc>
              <a:spcBef>
                <a:spcPts val="2200"/>
              </a:spcBef>
              <a:buClr>
                <a:srgbClr val="F89821"/>
              </a:buClr>
              <a:buSzPct val="145000"/>
              <a:buFont typeface="Arial" panose="020B0604020202020204" pitchFamily="34" charset="0"/>
              <a:buChar char="•"/>
            </a:pPr>
            <a:endParaRPr lang="en-US" sz="1600">
              <a:solidFill>
                <a:schemeClr val="bg2"/>
              </a:solidFill>
              <a:latin typeface="Verdana" panose="020B0604030504040204" pitchFamily="34" charset="0"/>
            </a:endParaRPr>
          </a:p>
        </p:txBody>
      </p:sp>
      <p:sp>
        <p:nvSpPr>
          <p:cNvPr id="4" name="TextBox 3">
            <a:extLst>
              <a:ext uri="{FF2B5EF4-FFF2-40B4-BE49-F238E27FC236}">
                <a16:creationId xmlns:a16="http://schemas.microsoft.com/office/drawing/2014/main" id="{2CD4A72A-A6B3-DAB4-8AE1-EE5C59FB3333}"/>
              </a:ext>
            </a:extLst>
          </p:cNvPr>
          <p:cNvSpPr txBox="1"/>
          <p:nvPr/>
        </p:nvSpPr>
        <p:spPr>
          <a:xfrm>
            <a:off x="6485932" y="1687990"/>
            <a:ext cx="5157787" cy="4510853"/>
          </a:xfrm>
          <a:prstGeom prst="rect">
            <a:avLst/>
          </a:prstGeom>
        </p:spPr>
        <p:txBody>
          <a:bodyPr vert="horz" lIns="91440" tIns="45720" rIns="91440" bIns="45720" rtlCol="0" anchor="t">
            <a:normAutofit/>
          </a:bodyPr>
          <a:lstStyle/>
          <a:p>
            <a:pPr>
              <a:lnSpc>
                <a:spcPct val="90000"/>
              </a:lnSpc>
              <a:spcBef>
                <a:spcPts val="2200"/>
              </a:spcBef>
              <a:buClr>
                <a:srgbClr val="F89821"/>
              </a:buClr>
              <a:buSzPct val="145000"/>
            </a:pPr>
            <a:r>
              <a:rPr lang="en-US" sz="2000">
                <a:solidFill>
                  <a:srgbClr val="003869"/>
                </a:solidFill>
                <a:latin typeface="Roboto"/>
                <a:ea typeface="Verdana"/>
                <a:cs typeface="Roboto"/>
              </a:rPr>
              <a:t>“Enterprise Integration has been an integral part of our technical infrastructure. From designing our Microsoft system platform in 2004 to transitioning our servers to a virtual environment in 2012, EI has been there every step of the way. We value our partnership with EI and continue to be impressed by their level of service and expertise.”</a:t>
            </a:r>
            <a:endParaRPr lang="en-US" sz="2000">
              <a:solidFill>
                <a:srgbClr val="003869"/>
              </a:solidFill>
              <a:latin typeface="Roboto"/>
              <a:ea typeface="Roboto"/>
              <a:cs typeface="Roboto"/>
            </a:endParaRPr>
          </a:p>
          <a:p>
            <a:pPr>
              <a:lnSpc>
                <a:spcPct val="90000"/>
              </a:lnSpc>
              <a:spcBef>
                <a:spcPts val="2200"/>
              </a:spcBef>
              <a:buClr>
                <a:srgbClr val="F89821"/>
              </a:buClr>
              <a:buSzPct val="145000"/>
            </a:pPr>
            <a:endParaRPr lang="en-US" sz="2000" cap="all">
              <a:solidFill>
                <a:srgbClr val="003869"/>
              </a:solidFill>
              <a:latin typeface="Roboto"/>
              <a:ea typeface="Verdana"/>
              <a:cs typeface="Roboto"/>
            </a:endParaRPr>
          </a:p>
          <a:p>
            <a:pPr>
              <a:lnSpc>
                <a:spcPct val="90000"/>
              </a:lnSpc>
              <a:spcBef>
                <a:spcPts val="2200"/>
              </a:spcBef>
            </a:pPr>
            <a:r>
              <a:rPr lang="en-US" sz="2000" cap="all">
                <a:solidFill>
                  <a:srgbClr val="003869"/>
                </a:solidFill>
                <a:latin typeface="Roboto"/>
                <a:ea typeface="Verdana"/>
                <a:cs typeface="Roboto"/>
              </a:rPr>
              <a:t>ANNMARIE NEMETH</a:t>
            </a:r>
            <a:br>
              <a:rPr lang="en-US" sz="2000" cap="all">
                <a:solidFill>
                  <a:srgbClr val="003869"/>
                </a:solidFill>
                <a:latin typeface="Roboto"/>
                <a:ea typeface="Verdana"/>
              </a:rPr>
            </a:br>
            <a:r>
              <a:rPr lang="en-US" sz="2000" cap="all">
                <a:solidFill>
                  <a:srgbClr val="003869"/>
                </a:solidFill>
                <a:latin typeface="Roboto"/>
                <a:ea typeface="Verdana"/>
                <a:cs typeface="Roboto"/>
              </a:rPr>
              <a:t>CHIEF FINANCIAL OFFICER</a:t>
            </a:r>
            <a:br>
              <a:rPr lang="en-US" sz="2000" cap="all">
                <a:solidFill>
                  <a:srgbClr val="003869"/>
                </a:solidFill>
                <a:latin typeface="Roboto"/>
                <a:ea typeface="Verdana"/>
              </a:rPr>
            </a:br>
            <a:r>
              <a:rPr lang="en-US" sz="2000" cap="all">
                <a:solidFill>
                  <a:srgbClr val="003869"/>
                </a:solidFill>
                <a:latin typeface="Roboto"/>
                <a:ea typeface="Verdana"/>
                <a:cs typeface="Roboto"/>
              </a:rPr>
              <a:t>MJW CONSOLIDATED, INC.</a:t>
            </a:r>
            <a:endParaRPr lang="en-US" sz="2000">
              <a:solidFill>
                <a:srgbClr val="003869"/>
              </a:solidFill>
              <a:latin typeface="Roboto"/>
              <a:ea typeface="Verdana"/>
              <a:cs typeface="Roboto"/>
            </a:endParaRPr>
          </a:p>
          <a:p>
            <a:pPr indent="-228600">
              <a:lnSpc>
                <a:spcPct val="90000"/>
              </a:lnSpc>
              <a:spcBef>
                <a:spcPts val="2200"/>
              </a:spcBef>
              <a:buClr>
                <a:srgbClr val="F89821"/>
              </a:buClr>
              <a:buSzPct val="145000"/>
              <a:buFont typeface="Arial" panose="020B0604020202020204" pitchFamily="34" charset="0"/>
              <a:buChar char="•"/>
            </a:pPr>
            <a:endParaRPr lang="en-US" sz="1600">
              <a:solidFill>
                <a:schemeClr val="bg2"/>
              </a:solidFill>
              <a:latin typeface="Verdana" panose="020B0604030504040204" pitchFamily="34" charset="0"/>
            </a:endParaRPr>
          </a:p>
        </p:txBody>
      </p:sp>
    </p:spTree>
    <p:extLst>
      <p:ext uri="{BB962C8B-B14F-4D97-AF65-F5344CB8AC3E}">
        <p14:creationId xmlns:p14="http://schemas.microsoft.com/office/powerpoint/2010/main" val="5293195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AD63DC-7210-44B3-F4B8-D23000FD4AED}"/>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272B4954-DABF-436A-9304-A25DEEE35256}"/>
              </a:ext>
            </a:extLst>
          </p:cNvPr>
          <p:cNvSpPr txBox="1"/>
          <p:nvPr/>
        </p:nvSpPr>
        <p:spPr>
          <a:xfrm>
            <a:off x="3422808" y="1800978"/>
            <a:ext cx="5453714" cy="677108"/>
          </a:xfrm>
          <a:prstGeom prst="rect">
            <a:avLst/>
          </a:prstGeom>
          <a:noFill/>
        </p:spPr>
        <p:txBody>
          <a:bodyPr wrap="square">
            <a:spAutoFit/>
          </a:bodyPr>
          <a:lstStyle/>
          <a:p>
            <a:pPr algn="ctr"/>
            <a:r>
              <a:rPr lang="en-US" sz="3800" b="1">
                <a:solidFill>
                  <a:schemeClr val="bg1"/>
                </a:solidFill>
                <a:latin typeface="Open Sans" panose="020B0606030504020204" pitchFamily="34" charset="0"/>
                <a:ea typeface="Open Sans" panose="020B0606030504020204" pitchFamily="34" charset="0"/>
                <a:cs typeface="Open Sans" panose="020B0606030504020204" pitchFamily="34" charset="0"/>
              </a:rPr>
              <a:t>Appendix</a:t>
            </a:r>
          </a:p>
        </p:txBody>
      </p:sp>
    </p:spTree>
    <p:extLst>
      <p:ext uri="{BB962C8B-B14F-4D97-AF65-F5344CB8AC3E}">
        <p14:creationId xmlns:p14="http://schemas.microsoft.com/office/powerpoint/2010/main" val="28738071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3E22C57B-5353-40D9-8A23-DF0411440360}"/>
              </a:ext>
            </a:extLst>
          </p:cNvPr>
          <p:cNvCxnSpPr>
            <a:cxnSpLocks/>
            <a:stCxn id="34" idx="2"/>
          </p:cNvCxnSpPr>
          <p:nvPr/>
        </p:nvCxnSpPr>
        <p:spPr>
          <a:xfrm flipV="1">
            <a:off x="779626" y="3703637"/>
            <a:ext cx="10443431" cy="24340"/>
          </a:xfrm>
          <a:prstGeom prst="line">
            <a:avLst/>
          </a:prstGeom>
          <a:ln>
            <a:headEnd type="none" w="med" len="med"/>
            <a:tailEnd type="arrow" w="med" len="med"/>
          </a:ln>
        </p:spPr>
        <p:style>
          <a:lnRef idx="3">
            <a:schemeClr val="dk1"/>
          </a:lnRef>
          <a:fillRef idx="0">
            <a:schemeClr val="dk1"/>
          </a:fillRef>
          <a:effectRef idx="2">
            <a:schemeClr val="dk1"/>
          </a:effectRef>
          <a:fontRef idx="minor">
            <a:schemeClr val="tx1"/>
          </a:fontRef>
        </p:style>
      </p:cxnSp>
      <p:pic>
        <p:nvPicPr>
          <p:cNvPr id="14" name="Picture 13">
            <a:extLst>
              <a:ext uri="{FF2B5EF4-FFF2-40B4-BE49-F238E27FC236}">
                <a16:creationId xmlns:a16="http://schemas.microsoft.com/office/drawing/2014/main" id="{5427C741-E995-484B-B64C-2B060663A9AA}"/>
              </a:ext>
            </a:extLst>
          </p:cNvPr>
          <p:cNvPicPr>
            <a:picLocks noChangeAspect="1"/>
          </p:cNvPicPr>
          <p:nvPr/>
        </p:nvPicPr>
        <p:blipFill>
          <a:blip r:embed="rId3"/>
          <a:stretch>
            <a:fillRect/>
          </a:stretch>
        </p:blipFill>
        <p:spPr>
          <a:xfrm>
            <a:off x="9967919" y="3586848"/>
            <a:ext cx="277643" cy="274894"/>
          </a:xfrm>
          <a:prstGeom prst="rect">
            <a:avLst/>
          </a:prstGeom>
        </p:spPr>
      </p:pic>
      <p:sp>
        <p:nvSpPr>
          <p:cNvPr id="33" name="TextBox 32">
            <a:extLst>
              <a:ext uri="{FF2B5EF4-FFF2-40B4-BE49-F238E27FC236}">
                <a16:creationId xmlns:a16="http://schemas.microsoft.com/office/drawing/2014/main" id="{4AF6742D-EA49-4AF6-9DEF-0AB08055E48E}"/>
              </a:ext>
            </a:extLst>
          </p:cNvPr>
          <p:cNvSpPr txBox="1"/>
          <p:nvPr/>
        </p:nvSpPr>
        <p:spPr>
          <a:xfrm>
            <a:off x="9182602" y="5270885"/>
            <a:ext cx="18478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3668"/>
                </a:solidFill>
                <a:effectLst/>
                <a:uLnTx/>
                <a:uFillTx/>
                <a:latin typeface="Calibri" panose="020F0502020204030204"/>
                <a:ea typeface="+mn-ea"/>
                <a:cs typeface="+mn-cs"/>
              </a:rPr>
              <a:t>Cutover and Go-Live</a:t>
            </a:r>
          </a:p>
        </p:txBody>
      </p:sp>
      <p:sp>
        <p:nvSpPr>
          <p:cNvPr id="69" name="TextBox 33">
            <a:extLst>
              <a:ext uri="{FF2B5EF4-FFF2-40B4-BE49-F238E27FC236}">
                <a16:creationId xmlns:a16="http://schemas.microsoft.com/office/drawing/2014/main" id="{EA55DD93-253B-676C-F59E-43A6A014A9AA}"/>
              </a:ext>
            </a:extLst>
          </p:cNvPr>
          <p:cNvSpPr txBox="1"/>
          <p:nvPr/>
        </p:nvSpPr>
        <p:spPr>
          <a:xfrm>
            <a:off x="467670" y="2483289"/>
            <a:ext cx="820345" cy="25391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1">
                <a:solidFill>
                  <a:srgbClr val="003668"/>
                </a:solidFill>
                <a:latin typeface="Calibri" panose="020F0502020204030204"/>
              </a:rPr>
              <a:t>RFP Award </a:t>
            </a:r>
            <a:endPar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endParaRPr>
          </a:p>
        </p:txBody>
      </p:sp>
      <p:sp>
        <p:nvSpPr>
          <p:cNvPr id="3" name="Rectangle: Rounded Corners 2">
            <a:extLst>
              <a:ext uri="{FF2B5EF4-FFF2-40B4-BE49-F238E27FC236}">
                <a16:creationId xmlns:a16="http://schemas.microsoft.com/office/drawing/2014/main" id="{518E89F7-494B-0CA3-B103-CA6091D989BE}"/>
              </a:ext>
            </a:extLst>
          </p:cNvPr>
          <p:cNvSpPr/>
          <p:nvPr/>
        </p:nvSpPr>
        <p:spPr>
          <a:xfrm>
            <a:off x="10104453" y="3062767"/>
            <a:ext cx="1515211" cy="253916"/>
          </a:xfrm>
          <a:prstGeom prst="roundRect">
            <a:avLst/>
          </a:prstGeom>
          <a:solidFill>
            <a:srgbClr val="92D050">
              <a:alpha val="34000"/>
            </a:srgbClr>
          </a:solidFill>
          <a:ln>
            <a:noFill/>
          </a:ln>
          <a:effectLst>
            <a:glow rad="101600">
              <a:srgbClr val="92D05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1" u="none" strike="noStrike" kern="1200" cap="none" spc="0" normalizeH="0" baseline="0" noProof="0">
                <a:ln>
                  <a:noFill/>
                </a:ln>
                <a:solidFill>
                  <a:schemeClr val="tx1"/>
                </a:solidFill>
                <a:effectLst/>
                <a:uLnTx/>
                <a:uFillTx/>
                <a:latin typeface="Calibri" panose="020F0502020204030204"/>
                <a:ea typeface="+mn-ea"/>
                <a:cs typeface="+mn-cs"/>
              </a:rPr>
              <a:t>Post-launch Hypercare</a:t>
            </a:r>
          </a:p>
        </p:txBody>
      </p:sp>
      <p:sp>
        <p:nvSpPr>
          <p:cNvPr id="7" name="Oval 6">
            <a:extLst>
              <a:ext uri="{FF2B5EF4-FFF2-40B4-BE49-F238E27FC236}">
                <a16:creationId xmlns:a16="http://schemas.microsoft.com/office/drawing/2014/main" id="{0178109B-3146-77E4-7EB2-AFAA72F60A5D}"/>
              </a:ext>
            </a:extLst>
          </p:cNvPr>
          <p:cNvSpPr/>
          <p:nvPr/>
        </p:nvSpPr>
        <p:spPr>
          <a:xfrm>
            <a:off x="8194277" y="3623344"/>
            <a:ext cx="140908" cy="132522"/>
          </a:xfrm>
          <a:prstGeom prst="ellipse">
            <a:avLst/>
          </a:prstGeom>
          <a:solidFill>
            <a:schemeClr val="tx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Oval 7">
            <a:extLst>
              <a:ext uri="{FF2B5EF4-FFF2-40B4-BE49-F238E27FC236}">
                <a16:creationId xmlns:a16="http://schemas.microsoft.com/office/drawing/2014/main" id="{456C01AE-BAB4-51B3-5ADC-D977A06090DC}"/>
              </a:ext>
            </a:extLst>
          </p:cNvPr>
          <p:cNvSpPr/>
          <p:nvPr/>
        </p:nvSpPr>
        <p:spPr>
          <a:xfrm>
            <a:off x="6377655" y="3626224"/>
            <a:ext cx="140908" cy="132522"/>
          </a:xfrm>
          <a:prstGeom prst="ellipse">
            <a:avLst/>
          </a:prstGeom>
          <a:solidFill>
            <a:schemeClr val="tx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126254F1-E14F-1F41-7C0A-BB21B2C765B3}"/>
              </a:ext>
            </a:extLst>
          </p:cNvPr>
          <p:cNvSpPr/>
          <p:nvPr/>
        </p:nvSpPr>
        <p:spPr>
          <a:xfrm>
            <a:off x="4541550" y="3642669"/>
            <a:ext cx="140908" cy="132522"/>
          </a:xfrm>
          <a:prstGeom prst="ellipse">
            <a:avLst/>
          </a:prstGeom>
          <a:solidFill>
            <a:schemeClr val="tx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 name="Oval 29">
            <a:extLst>
              <a:ext uri="{FF2B5EF4-FFF2-40B4-BE49-F238E27FC236}">
                <a16:creationId xmlns:a16="http://schemas.microsoft.com/office/drawing/2014/main" id="{A6473C0F-3CA3-49C8-7937-47077CD69EF7}"/>
              </a:ext>
            </a:extLst>
          </p:cNvPr>
          <p:cNvSpPr/>
          <p:nvPr/>
        </p:nvSpPr>
        <p:spPr>
          <a:xfrm>
            <a:off x="2634991" y="3649546"/>
            <a:ext cx="140908" cy="132522"/>
          </a:xfrm>
          <a:prstGeom prst="ellipse">
            <a:avLst/>
          </a:prstGeom>
          <a:solidFill>
            <a:schemeClr val="tx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4" name="Oval 33">
            <a:extLst>
              <a:ext uri="{FF2B5EF4-FFF2-40B4-BE49-F238E27FC236}">
                <a16:creationId xmlns:a16="http://schemas.microsoft.com/office/drawing/2014/main" id="{BC3CD93A-0DC6-C707-1F47-025C7D37A604}"/>
              </a:ext>
            </a:extLst>
          </p:cNvPr>
          <p:cNvSpPr/>
          <p:nvPr/>
        </p:nvSpPr>
        <p:spPr>
          <a:xfrm>
            <a:off x="779626" y="3661716"/>
            <a:ext cx="140908" cy="132522"/>
          </a:xfrm>
          <a:prstGeom prst="ellipse">
            <a:avLst/>
          </a:prstGeom>
          <a:solidFill>
            <a:schemeClr val="tx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0" name="TextBox 30">
            <a:extLst>
              <a:ext uri="{FF2B5EF4-FFF2-40B4-BE49-F238E27FC236}">
                <a16:creationId xmlns:a16="http://schemas.microsoft.com/office/drawing/2014/main" id="{102B9C9F-81D9-ECA5-FECC-22E3237146C5}"/>
              </a:ext>
            </a:extLst>
          </p:cNvPr>
          <p:cNvSpPr txBox="1"/>
          <p:nvPr/>
        </p:nvSpPr>
        <p:spPr>
          <a:xfrm>
            <a:off x="9772353" y="3372707"/>
            <a:ext cx="668773" cy="253916"/>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rPr>
              <a:t>Jan 2024</a:t>
            </a:r>
          </a:p>
        </p:txBody>
      </p:sp>
      <p:sp>
        <p:nvSpPr>
          <p:cNvPr id="51" name="TextBox 30">
            <a:extLst>
              <a:ext uri="{FF2B5EF4-FFF2-40B4-BE49-F238E27FC236}">
                <a16:creationId xmlns:a16="http://schemas.microsoft.com/office/drawing/2014/main" id="{6249FF3D-3FE4-4E61-CAB5-08EBD16DE8B5}"/>
              </a:ext>
            </a:extLst>
          </p:cNvPr>
          <p:cNvSpPr txBox="1"/>
          <p:nvPr/>
        </p:nvSpPr>
        <p:spPr>
          <a:xfrm>
            <a:off x="7895255" y="3366268"/>
            <a:ext cx="699230" cy="253916"/>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rPr>
              <a:t>Dec 2023</a:t>
            </a:r>
          </a:p>
        </p:txBody>
      </p:sp>
      <p:sp>
        <p:nvSpPr>
          <p:cNvPr id="52" name="TextBox 30">
            <a:extLst>
              <a:ext uri="{FF2B5EF4-FFF2-40B4-BE49-F238E27FC236}">
                <a16:creationId xmlns:a16="http://schemas.microsoft.com/office/drawing/2014/main" id="{FED26911-25B0-B51B-33B4-613B773C5575}"/>
              </a:ext>
            </a:extLst>
          </p:cNvPr>
          <p:cNvSpPr txBox="1"/>
          <p:nvPr/>
        </p:nvSpPr>
        <p:spPr>
          <a:xfrm>
            <a:off x="6095998" y="3370710"/>
            <a:ext cx="708848" cy="253916"/>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rPr>
              <a:t>Nov 2023</a:t>
            </a:r>
          </a:p>
        </p:txBody>
      </p:sp>
      <p:sp>
        <p:nvSpPr>
          <p:cNvPr id="53" name="TextBox 30">
            <a:extLst>
              <a:ext uri="{FF2B5EF4-FFF2-40B4-BE49-F238E27FC236}">
                <a16:creationId xmlns:a16="http://schemas.microsoft.com/office/drawing/2014/main" id="{9CA2EDE2-8307-03D9-7C81-5D9CD3122AE2}"/>
              </a:ext>
            </a:extLst>
          </p:cNvPr>
          <p:cNvSpPr txBox="1"/>
          <p:nvPr/>
        </p:nvSpPr>
        <p:spPr>
          <a:xfrm>
            <a:off x="4221840" y="3358269"/>
            <a:ext cx="683200" cy="253916"/>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rPr>
              <a:t>Oct 2023</a:t>
            </a:r>
          </a:p>
        </p:txBody>
      </p:sp>
      <p:sp>
        <p:nvSpPr>
          <p:cNvPr id="54" name="TextBox 30">
            <a:extLst>
              <a:ext uri="{FF2B5EF4-FFF2-40B4-BE49-F238E27FC236}">
                <a16:creationId xmlns:a16="http://schemas.microsoft.com/office/drawing/2014/main" id="{18742690-D7B6-209E-28DB-17A143946EE7}"/>
              </a:ext>
            </a:extLst>
          </p:cNvPr>
          <p:cNvSpPr txBox="1"/>
          <p:nvPr/>
        </p:nvSpPr>
        <p:spPr>
          <a:xfrm>
            <a:off x="2359837" y="3359129"/>
            <a:ext cx="691215" cy="253916"/>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rPr>
              <a:t>Sep 2023</a:t>
            </a:r>
          </a:p>
        </p:txBody>
      </p:sp>
      <p:sp>
        <p:nvSpPr>
          <p:cNvPr id="55" name="TextBox 30">
            <a:extLst>
              <a:ext uri="{FF2B5EF4-FFF2-40B4-BE49-F238E27FC236}">
                <a16:creationId xmlns:a16="http://schemas.microsoft.com/office/drawing/2014/main" id="{E882F46B-1D84-A569-3483-CBBB44D6F14D}"/>
              </a:ext>
            </a:extLst>
          </p:cNvPr>
          <p:cNvSpPr txBox="1"/>
          <p:nvPr/>
        </p:nvSpPr>
        <p:spPr>
          <a:xfrm>
            <a:off x="507253" y="3360931"/>
            <a:ext cx="704039" cy="253916"/>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rPr>
              <a:t>Aug 2023</a:t>
            </a:r>
          </a:p>
        </p:txBody>
      </p:sp>
      <p:cxnSp>
        <p:nvCxnSpPr>
          <p:cNvPr id="58" name="Straight Connector 57">
            <a:extLst>
              <a:ext uri="{FF2B5EF4-FFF2-40B4-BE49-F238E27FC236}">
                <a16:creationId xmlns:a16="http://schemas.microsoft.com/office/drawing/2014/main" id="{B3AA7E75-5F45-4DC2-3B1D-93483CF3E216}"/>
              </a:ext>
            </a:extLst>
          </p:cNvPr>
          <p:cNvCxnSpPr>
            <a:cxnSpLocks/>
          </p:cNvCxnSpPr>
          <p:nvPr/>
        </p:nvCxnSpPr>
        <p:spPr>
          <a:xfrm>
            <a:off x="10104453" y="3896114"/>
            <a:ext cx="2074" cy="901784"/>
          </a:xfrm>
          <a:prstGeom prst="line">
            <a:avLst/>
          </a:prstGeom>
          <a:ln w="19050">
            <a:solidFill>
              <a:schemeClr val="accent2"/>
            </a:solidFill>
          </a:ln>
        </p:spPr>
        <p:style>
          <a:lnRef idx="1">
            <a:schemeClr val="dk1"/>
          </a:lnRef>
          <a:fillRef idx="0">
            <a:schemeClr val="dk1"/>
          </a:fillRef>
          <a:effectRef idx="0">
            <a:schemeClr val="dk1"/>
          </a:effectRef>
          <a:fontRef idx="minor">
            <a:schemeClr val="tx1"/>
          </a:fontRef>
        </p:style>
      </p:cxnSp>
      <p:sp>
        <p:nvSpPr>
          <p:cNvPr id="18" name="Title 1">
            <a:extLst>
              <a:ext uri="{FF2B5EF4-FFF2-40B4-BE49-F238E27FC236}">
                <a16:creationId xmlns:a16="http://schemas.microsoft.com/office/drawing/2014/main" id="{1D39810C-6D69-4410-32D8-9E841D4A231C}"/>
              </a:ext>
            </a:extLst>
          </p:cNvPr>
          <p:cNvSpPr>
            <a:spLocks noGrp="1"/>
          </p:cNvSpPr>
          <p:nvPr>
            <p:ph type="title"/>
          </p:nvPr>
        </p:nvSpPr>
        <p:spPr>
          <a:xfrm>
            <a:off x="-2" y="181578"/>
            <a:ext cx="12192001" cy="728420"/>
          </a:xfrm>
        </p:spPr>
        <p:txBody>
          <a:bodyPr>
            <a:normAutofit/>
          </a:bodyPr>
          <a:lstStyle/>
          <a:p>
            <a:r>
              <a:rPr lang="en-US" sz="4000">
                <a:latin typeface="Levenim MT"/>
                <a:cs typeface="Levenim MT"/>
              </a:rPr>
              <a:t>Example Onboarding Timeline</a:t>
            </a:r>
            <a:endParaRPr lang="en-US" sz="4000">
              <a:cs typeface="Levenim MT"/>
            </a:endParaRPr>
          </a:p>
        </p:txBody>
      </p:sp>
      <p:cxnSp>
        <p:nvCxnSpPr>
          <p:cNvPr id="107" name="Straight Connector 106">
            <a:extLst>
              <a:ext uri="{FF2B5EF4-FFF2-40B4-BE49-F238E27FC236}">
                <a16:creationId xmlns:a16="http://schemas.microsoft.com/office/drawing/2014/main" id="{F21971E5-5841-E6B4-8F3E-ED7323BEC388}"/>
              </a:ext>
            </a:extLst>
          </p:cNvPr>
          <p:cNvCxnSpPr>
            <a:cxnSpLocks/>
          </p:cNvCxnSpPr>
          <p:nvPr/>
        </p:nvCxnSpPr>
        <p:spPr>
          <a:xfrm>
            <a:off x="850080" y="2803015"/>
            <a:ext cx="2849" cy="549863"/>
          </a:xfrm>
          <a:prstGeom prst="line">
            <a:avLst/>
          </a:prstGeom>
          <a:ln/>
        </p:spPr>
        <p:style>
          <a:lnRef idx="1">
            <a:schemeClr val="dk1"/>
          </a:lnRef>
          <a:fillRef idx="0">
            <a:schemeClr val="dk1"/>
          </a:fillRef>
          <a:effectRef idx="0">
            <a:schemeClr val="dk1"/>
          </a:effectRef>
          <a:fontRef idx="minor">
            <a:schemeClr val="tx1"/>
          </a:fontRef>
        </p:style>
      </p:cxnSp>
      <p:sp>
        <p:nvSpPr>
          <p:cNvPr id="39" name="Right Brace 38">
            <a:extLst>
              <a:ext uri="{FF2B5EF4-FFF2-40B4-BE49-F238E27FC236}">
                <a16:creationId xmlns:a16="http://schemas.microsoft.com/office/drawing/2014/main" id="{B03CF0DF-EE8B-E63E-BC2D-936B8A22555C}"/>
              </a:ext>
            </a:extLst>
          </p:cNvPr>
          <p:cNvSpPr/>
          <p:nvPr/>
        </p:nvSpPr>
        <p:spPr>
          <a:xfrm rot="5400000">
            <a:off x="1678310" y="3440640"/>
            <a:ext cx="192056" cy="178491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3668"/>
              </a:solidFill>
              <a:effectLst/>
              <a:uLnTx/>
              <a:uFillTx/>
              <a:latin typeface="Calibri" panose="020F0502020204030204"/>
              <a:ea typeface="+mn-ea"/>
              <a:cs typeface="+mn-cs"/>
            </a:endParaRPr>
          </a:p>
        </p:txBody>
      </p:sp>
      <p:sp>
        <p:nvSpPr>
          <p:cNvPr id="44" name="TextBox 43">
            <a:extLst>
              <a:ext uri="{FF2B5EF4-FFF2-40B4-BE49-F238E27FC236}">
                <a16:creationId xmlns:a16="http://schemas.microsoft.com/office/drawing/2014/main" id="{32826FC0-6FE0-EA55-CE2C-24F72A1FFD43}"/>
              </a:ext>
            </a:extLst>
          </p:cNvPr>
          <p:cNvSpPr txBox="1"/>
          <p:nvPr/>
        </p:nvSpPr>
        <p:spPr>
          <a:xfrm>
            <a:off x="982385" y="4432283"/>
            <a:ext cx="1595228" cy="90024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rPr>
              <a:t>Contracting,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rPr>
              <a:t>Transition &amp; Communications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rPr>
              <a:t>Pre-Planning</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a:solidFill>
                  <a:srgbClr val="003668"/>
                </a:solidFill>
                <a:latin typeface="Calibri" panose="020F0502020204030204"/>
              </a:rPr>
              <a:t>Resource Alignment</a:t>
            </a:r>
            <a:endPar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endParaRPr>
          </a:p>
        </p:txBody>
      </p:sp>
      <p:sp>
        <p:nvSpPr>
          <p:cNvPr id="77" name="Right Brace 76">
            <a:extLst>
              <a:ext uri="{FF2B5EF4-FFF2-40B4-BE49-F238E27FC236}">
                <a16:creationId xmlns:a16="http://schemas.microsoft.com/office/drawing/2014/main" id="{8251ED67-C703-B137-91FB-5335D3E6265B}"/>
              </a:ext>
            </a:extLst>
          </p:cNvPr>
          <p:cNvSpPr/>
          <p:nvPr/>
        </p:nvSpPr>
        <p:spPr>
          <a:xfrm rot="5400000">
            <a:off x="3539255" y="3440640"/>
            <a:ext cx="192056" cy="178491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3668"/>
              </a:solidFill>
              <a:effectLst/>
              <a:uLnTx/>
              <a:uFillTx/>
              <a:latin typeface="Calibri" panose="020F0502020204030204"/>
              <a:ea typeface="+mn-ea"/>
              <a:cs typeface="+mn-cs"/>
            </a:endParaRPr>
          </a:p>
        </p:txBody>
      </p:sp>
      <p:sp>
        <p:nvSpPr>
          <p:cNvPr id="78" name="TextBox 77">
            <a:extLst>
              <a:ext uri="{FF2B5EF4-FFF2-40B4-BE49-F238E27FC236}">
                <a16:creationId xmlns:a16="http://schemas.microsoft.com/office/drawing/2014/main" id="{50AFE796-E6CE-9290-0AB6-DD83C4952A94}"/>
              </a:ext>
            </a:extLst>
          </p:cNvPr>
          <p:cNvSpPr txBox="1"/>
          <p:nvPr/>
        </p:nvSpPr>
        <p:spPr>
          <a:xfrm>
            <a:off x="2709350" y="4430415"/>
            <a:ext cx="1821252"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rPr>
              <a:t>External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rPr>
              <a:t>Staffing Acquisition</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a:solidFill>
                  <a:srgbClr val="003668"/>
                </a:solidFill>
                <a:latin typeface="Calibri" panose="020F0502020204030204"/>
              </a:rPr>
              <a:t>ITSM Process Discovery &amp; Planning</a:t>
            </a:r>
            <a:endPar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endParaRPr>
          </a:p>
        </p:txBody>
      </p:sp>
      <p:sp>
        <p:nvSpPr>
          <p:cNvPr id="79" name="Right Brace 78">
            <a:extLst>
              <a:ext uri="{FF2B5EF4-FFF2-40B4-BE49-F238E27FC236}">
                <a16:creationId xmlns:a16="http://schemas.microsoft.com/office/drawing/2014/main" id="{CA1E7364-7734-9531-4138-2D3B1A298EB2}"/>
              </a:ext>
            </a:extLst>
          </p:cNvPr>
          <p:cNvSpPr/>
          <p:nvPr/>
        </p:nvSpPr>
        <p:spPr>
          <a:xfrm rot="5400000">
            <a:off x="5393237" y="3440640"/>
            <a:ext cx="192056" cy="178491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3668"/>
              </a:solidFill>
              <a:effectLst/>
              <a:uLnTx/>
              <a:uFillTx/>
              <a:latin typeface="Calibri" panose="020F0502020204030204"/>
              <a:ea typeface="+mn-ea"/>
              <a:cs typeface="+mn-cs"/>
            </a:endParaRPr>
          </a:p>
        </p:txBody>
      </p:sp>
      <p:sp>
        <p:nvSpPr>
          <p:cNvPr id="80" name="TextBox 79">
            <a:extLst>
              <a:ext uri="{FF2B5EF4-FFF2-40B4-BE49-F238E27FC236}">
                <a16:creationId xmlns:a16="http://schemas.microsoft.com/office/drawing/2014/main" id="{1A6DCE2B-510A-76F4-F334-459C50E5DBFB}"/>
              </a:ext>
            </a:extLst>
          </p:cNvPr>
          <p:cNvSpPr txBox="1"/>
          <p:nvPr/>
        </p:nvSpPr>
        <p:spPr>
          <a:xfrm>
            <a:off x="4719124" y="4432283"/>
            <a:ext cx="1595228"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rPr>
              <a:t>Tooling &amp; API Integration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rPr>
              <a:t>Access Provision</a:t>
            </a:r>
            <a:r>
              <a:rPr lang="en-US" sz="1050">
                <a:solidFill>
                  <a:srgbClr val="003668"/>
                </a:solidFill>
                <a:latin typeface="Calibri" panose="020F0502020204030204"/>
              </a:rPr>
              <a:t>ing</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a:solidFill>
                  <a:srgbClr val="003668"/>
                </a:solidFill>
                <a:latin typeface="Calibri" panose="020F0502020204030204"/>
              </a:rPr>
              <a:t>ITSM Process Finalization</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a:solidFill>
                  <a:srgbClr val="003668"/>
                </a:solidFill>
                <a:latin typeface="Calibri" panose="020F0502020204030204"/>
              </a:rPr>
              <a:t>Knowledge Discovery</a:t>
            </a:r>
          </a:p>
        </p:txBody>
      </p:sp>
      <p:sp>
        <p:nvSpPr>
          <p:cNvPr id="81" name="Right Brace 80">
            <a:extLst>
              <a:ext uri="{FF2B5EF4-FFF2-40B4-BE49-F238E27FC236}">
                <a16:creationId xmlns:a16="http://schemas.microsoft.com/office/drawing/2014/main" id="{D5D51C26-91F7-7ABD-377F-3C0251AAFB3A}"/>
              </a:ext>
            </a:extLst>
          </p:cNvPr>
          <p:cNvSpPr/>
          <p:nvPr/>
        </p:nvSpPr>
        <p:spPr>
          <a:xfrm rot="5400000">
            <a:off x="7271072" y="3440640"/>
            <a:ext cx="192056" cy="178491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3668"/>
              </a:solidFill>
              <a:effectLst/>
              <a:uLnTx/>
              <a:uFillTx/>
              <a:latin typeface="Calibri" panose="020F0502020204030204"/>
              <a:ea typeface="+mn-ea"/>
              <a:cs typeface="+mn-cs"/>
            </a:endParaRPr>
          </a:p>
        </p:txBody>
      </p:sp>
      <p:sp>
        <p:nvSpPr>
          <p:cNvPr id="82" name="TextBox 81">
            <a:extLst>
              <a:ext uri="{FF2B5EF4-FFF2-40B4-BE49-F238E27FC236}">
                <a16:creationId xmlns:a16="http://schemas.microsoft.com/office/drawing/2014/main" id="{3C53B5C2-02A7-62C9-F30A-707757EEDC42}"/>
              </a:ext>
            </a:extLst>
          </p:cNvPr>
          <p:cNvSpPr txBox="1"/>
          <p:nvPr/>
        </p:nvSpPr>
        <p:spPr>
          <a:xfrm>
            <a:off x="6596959" y="4432283"/>
            <a:ext cx="1595228"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a:solidFill>
                  <a:srgbClr val="003668"/>
                </a:solidFill>
                <a:latin typeface="Calibri" panose="020F0502020204030204"/>
              </a:rPr>
              <a:t>Tooling Validation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a:solidFill>
                  <a:srgbClr val="003668"/>
                </a:solidFill>
                <a:latin typeface="Calibri" panose="020F0502020204030204"/>
              </a:rPr>
              <a:t>Reporting Validation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rPr>
              <a:t>Knowledge Validation</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a:solidFill>
                  <a:srgbClr val="003668"/>
                </a:solidFill>
                <a:latin typeface="Calibri" panose="020F0502020204030204"/>
              </a:rPr>
              <a:t>Run Book Documentation</a:t>
            </a:r>
            <a:endPar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endParaRPr>
          </a:p>
        </p:txBody>
      </p:sp>
      <p:sp>
        <p:nvSpPr>
          <p:cNvPr id="83" name="Right Brace 82">
            <a:extLst>
              <a:ext uri="{FF2B5EF4-FFF2-40B4-BE49-F238E27FC236}">
                <a16:creationId xmlns:a16="http://schemas.microsoft.com/office/drawing/2014/main" id="{A5A490CD-2004-9802-581D-FF5F85EFE911}"/>
              </a:ext>
            </a:extLst>
          </p:cNvPr>
          <p:cNvSpPr/>
          <p:nvPr/>
        </p:nvSpPr>
        <p:spPr>
          <a:xfrm rot="5400000">
            <a:off x="9082650" y="3489602"/>
            <a:ext cx="169146" cy="166407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3668"/>
              </a:solidFill>
              <a:effectLst/>
              <a:uLnTx/>
              <a:uFillTx/>
              <a:latin typeface="Calibri" panose="020F0502020204030204"/>
              <a:ea typeface="+mn-ea"/>
              <a:cs typeface="+mn-cs"/>
            </a:endParaRPr>
          </a:p>
        </p:txBody>
      </p:sp>
      <p:sp>
        <p:nvSpPr>
          <p:cNvPr id="84" name="TextBox 83">
            <a:extLst>
              <a:ext uri="{FF2B5EF4-FFF2-40B4-BE49-F238E27FC236}">
                <a16:creationId xmlns:a16="http://schemas.microsoft.com/office/drawing/2014/main" id="{A0D43AD3-22DF-67E3-B235-680C2EA6689F}"/>
              </a:ext>
            </a:extLst>
          </p:cNvPr>
          <p:cNvSpPr txBox="1"/>
          <p:nvPr/>
        </p:nvSpPr>
        <p:spPr>
          <a:xfrm>
            <a:off x="8455892" y="4432283"/>
            <a:ext cx="1595228"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rPr>
              <a:t>Internal Staff Transition</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a:solidFill>
                  <a:srgbClr val="003668"/>
                </a:solidFill>
                <a:latin typeface="Calibri" panose="020F0502020204030204"/>
              </a:rPr>
              <a:t>Training Boot Camps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a:solidFill>
                  <a:srgbClr val="003668"/>
                </a:solidFill>
                <a:latin typeface="Calibri" panose="020F0502020204030204"/>
              </a:rPr>
              <a:t>&amp; Certification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3668"/>
                </a:solidFill>
                <a:effectLst/>
                <a:uLnTx/>
                <a:uFillTx/>
                <a:latin typeface="Calibri" panose="020F0502020204030204"/>
                <a:ea typeface="+mn-ea"/>
                <a:cs typeface="+mn-cs"/>
              </a:rPr>
              <a:t>On Knowledge</a:t>
            </a:r>
          </a:p>
        </p:txBody>
      </p:sp>
      <p:pic>
        <p:nvPicPr>
          <p:cNvPr id="2" name="Graphic 1" descr="Key outline">
            <a:extLst>
              <a:ext uri="{FF2B5EF4-FFF2-40B4-BE49-F238E27FC236}">
                <a16:creationId xmlns:a16="http://schemas.microsoft.com/office/drawing/2014/main" id="{55AC0912-BA6E-1F94-A5B7-C2E463C1C81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59323" y="2221345"/>
            <a:ext cx="388902" cy="388902"/>
          </a:xfrm>
          <a:prstGeom prst="rect">
            <a:avLst/>
          </a:prstGeom>
          <a:effectLst>
            <a:glow rad="101600">
              <a:schemeClr val="accent3">
                <a:satMod val="175000"/>
                <a:alpha val="40000"/>
              </a:schemeClr>
            </a:glow>
          </a:effectLst>
        </p:spPr>
      </p:pic>
      <p:sp>
        <p:nvSpPr>
          <p:cNvPr id="4" name="Star: 5 Points 3">
            <a:extLst>
              <a:ext uri="{FF2B5EF4-FFF2-40B4-BE49-F238E27FC236}">
                <a16:creationId xmlns:a16="http://schemas.microsoft.com/office/drawing/2014/main" id="{B8F31C47-4A52-58E2-54C4-E292DDF01602}"/>
              </a:ext>
            </a:extLst>
          </p:cNvPr>
          <p:cNvSpPr/>
          <p:nvPr/>
        </p:nvSpPr>
        <p:spPr>
          <a:xfrm>
            <a:off x="2569226" y="4950674"/>
            <a:ext cx="272435" cy="251084"/>
          </a:xfrm>
          <a:prstGeom prst="star5">
            <a:avLst/>
          </a:prstGeom>
          <a:solidFill>
            <a:schemeClr val="accent1"/>
          </a:solidFill>
          <a:ln w="28575">
            <a:solidFill>
              <a:schemeClr val="tx1"/>
            </a:solid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9724BD1A-6CC8-618C-006D-60F708CA2687}"/>
              </a:ext>
            </a:extLst>
          </p:cNvPr>
          <p:cNvSpPr/>
          <p:nvPr/>
        </p:nvSpPr>
        <p:spPr>
          <a:xfrm>
            <a:off x="4048254" y="3907698"/>
            <a:ext cx="2882022" cy="253916"/>
          </a:xfrm>
          <a:prstGeom prst="roundRect">
            <a:avLst/>
          </a:prstGeom>
          <a:solidFill>
            <a:schemeClr val="accent1">
              <a:alpha val="34000"/>
            </a:schemeClr>
          </a:solidFill>
          <a:ln>
            <a:no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i="1">
                <a:solidFill>
                  <a:schemeClr val="tx1"/>
                </a:solidFill>
              </a:rPr>
              <a:t>Service desk staffing</a:t>
            </a:r>
          </a:p>
        </p:txBody>
      </p:sp>
      <p:sp>
        <p:nvSpPr>
          <p:cNvPr id="6" name="Rectangle: Rounded Corners 5">
            <a:extLst>
              <a:ext uri="{FF2B5EF4-FFF2-40B4-BE49-F238E27FC236}">
                <a16:creationId xmlns:a16="http://schemas.microsoft.com/office/drawing/2014/main" id="{93F36768-2F6E-458C-2BBD-DF67FD8C148E}"/>
              </a:ext>
            </a:extLst>
          </p:cNvPr>
          <p:cNvSpPr/>
          <p:nvPr/>
        </p:nvSpPr>
        <p:spPr>
          <a:xfrm>
            <a:off x="8691263" y="3906101"/>
            <a:ext cx="919798" cy="257109"/>
          </a:xfrm>
          <a:prstGeom prst="roundRect">
            <a:avLst/>
          </a:prstGeom>
          <a:solidFill>
            <a:schemeClr val="accent1">
              <a:alpha val="34000"/>
            </a:schemeClr>
          </a:solidFill>
          <a:ln>
            <a:no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i="1">
                <a:solidFill>
                  <a:schemeClr val="tx1"/>
                </a:solidFill>
              </a:rPr>
              <a:t>Boot camp</a:t>
            </a:r>
          </a:p>
        </p:txBody>
      </p:sp>
      <p:sp>
        <p:nvSpPr>
          <p:cNvPr id="9" name="TextBox 33">
            <a:extLst>
              <a:ext uri="{FF2B5EF4-FFF2-40B4-BE49-F238E27FC236}">
                <a16:creationId xmlns:a16="http://schemas.microsoft.com/office/drawing/2014/main" id="{982E81B0-01CD-072D-5E27-57C800C3CC50}"/>
              </a:ext>
            </a:extLst>
          </p:cNvPr>
          <p:cNvSpPr txBox="1"/>
          <p:nvPr/>
        </p:nvSpPr>
        <p:spPr>
          <a:xfrm>
            <a:off x="2719738" y="1819511"/>
            <a:ext cx="1668072" cy="25391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50" b="1"/>
              <a:t>Environment Access for EI</a:t>
            </a:r>
            <a:endParaRPr lang="en-US" sz="1050"/>
          </a:p>
        </p:txBody>
      </p:sp>
      <p:cxnSp>
        <p:nvCxnSpPr>
          <p:cNvPr id="10" name="Straight Connector 9">
            <a:extLst>
              <a:ext uri="{FF2B5EF4-FFF2-40B4-BE49-F238E27FC236}">
                <a16:creationId xmlns:a16="http://schemas.microsoft.com/office/drawing/2014/main" id="{34D2133D-A904-0FBC-F4B2-A5BB9E83B161}"/>
              </a:ext>
            </a:extLst>
          </p:cNvPr>
          <p:cNvCxnSpPr>
            <a:cxnSpLocks/>
          </p:cNvCxnSpPr>
          <p:nvPr/>
        </p:nvCxnSpPr>
        <p:spPr>
          <a:xfrm flipH="1">
            <a:off x="3548451" y="2780248"/>
            <a:ext cx="1804" cy="758363"/>
          </a:xfrm>
          <a:prstGeom prst="line">
            <a:avLst/>
          </a:prstGeom>
          <a:ln/>
        </p:spPr>
        <p:style>
          <a:lnRef idx="1">
            <a:schemeClr val="dk1"/>
          </a:lnRef>
          <a:fillRef idx="0">
            <a:schemeClr val="dk1"/>
          </a:fillRef>
          <a:effectRef idx="0">
            <a:schemeClr val="dk1"/>
          </a:effectRef>
          <a:fontRef idx="minor">
            <a:schemeClr val="tx1"/>
          </a:fontRef>
        </p:style>
      </p:cxnSp>
      <p:sp>
        <p:nvSpPr>
          <p:cNvPr id="11" name="TextBox 33">
            <a:extLst>
              <a:ext uri="{FF2B5EF4-FFF2-40B4-BE49-F238E27FC236}">
                <a16:creationId xmlns:a16="http://schemas.microsoft.com/office/drawing/2014/main" id="{E539D4D1-39DB-D2BD-9D2C-77F5AB580D1E}"/>
              </a:ext>
            </a:extLst>
          </p:cNvPr>
          <p:cNvSpPr txBox="1"/>
          <p:nvPr/>
        </p:nvSpPr>
        <p:spPr>
          <a:xfrm>
            <a:off x="1820115" y="5395612"/>
            <a:ext cx="2228139" cy="73866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50" b="1"/>
              <a:t>Transition Team Fully Assembled</a:t>
            </a:r>
          </a:p>
          <a:p>
            <a:pPr marL="171450" indent="-171450">
              <a:buFont typeface="Arial" panose="020B0604020202020204" pitchFamily="34" charset="0"/>
              <a:buChar char="•"/>
            </a:pPr>
            <a:r>
              <a:rPr lang="en-US" sz="1050"/>
              <a:t>With dedicated Project Manager</a:t>
            </a:r>
          </a:p>
          <a:p>
            <a:endParaRPr lang="en-US" sz="1050"/>
          </a:p>
          <a:p>
            <a:endParaRPr lang="en-US" sz="1050"/>
          </a:p>
        </p:txBody>
      </p:sp>
      <p:sp>
        <p:nvSpPr>
          <p:cNvPr id="16" name="Rectangle: Rounded Corners 15">
            <a:extLst>
              <a:ext uri="{FF2B5EF4-FFF2-40B4-BE49-F238E27FC236}">
                <a16:creationId xmlns:a16="http://schemas.microsoft.com/office/drawing/2014/main" id="{467F1B1A-7E32-6094-6372-A343E7B35E0E}"/>
              </a:ext>
            </a:extLst>
          </p:cNvPr>
          <p:cNvSpPr/>
          <p:nvPr/>
        </p:nvSpPr>
        <p:spPr>
          <a:xfrm>
            <a:off x="941981" y="3068646"/>
            <a:ext cx="2357930" cy="254052"/>
          </a:xfrm>
          <a:prstGeom prst="roundRect">
            <a:avLst/>
          </a:prstGeom>
          <a:solidFill>
            <a:schemeClr val="accent1">
              <a:alpha val="34000"/>
            </a:schemeClr>
          </a:solidFill>
          <a:ln>
            <a:no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i="1">
                <a:solidFill>
                  <a:schemeClr val="tx1"/>
                </a:solidFill>
              </a:rPr>
              <a:t>Transition Planning</a:t>
            </a:r>
          </a:p>
        </p:txBody>
      </p:sp>
      <p:sp>
        <p:nvSpPr>
          <p:cNvPr id="17" name="Rectangle: Rounded Corners 16">
            <a:extLst>
              <a:ext uri="{FF2B5EF4-FFF2-40B4-BE49-F238E27FC236}">
                <a16:creationId xmlns:a16="http://schemas.microsoft.com/office/drawing/2014/main" id="{E298D2D9-2563-9294-E12A-58B8E18E09E5}"/>
              </a:ext>
            </a:extLst>
          </p:cNvPr>
          <p:cNvSpPr/>
          <p:nvPr/>
        </p:nvSpPr>
        <p:spPr>
          <a:xfrm>
            <a:off x="3844181" y="3070668"/>
            <a:ext cx="4207309" cy="248453"/>
          </a:xfrm>
          <a:prstGeom prst="roundRect">
            <a:avLst/>
          </a:prstGeom>
          <a:solidFill>
            <a:schemeClr val="accent1">
              <a:alpha val="34000"/>
            </a:schemeClr>
          </a:solidFill>
          <a:ln>
            <a:no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i="1">
                <a:solidFill>
                  <a:schemeClr val="tx1"/>
                </a:solidFill>
              </a:rPr>
              <a:t>Knowledge transfer/ Process planning</a:t>
            </a:r>
          </a:p>
        </p:txBody>
      </p:sp>
      <p:sp>
        <p:nvSpPr>
          <p:cNvPr id="19" name="TextBox 33">
            <a:extLst>
              <a:ext uri="{FF2B5EF4-FFF2-40B4-BE49-F238E27FC236}">
                <a16:creationId xmlns:a16="http://schemas.microsoft.com/office/drawing/2014/main" id="{98A5BEFD-1359-9F77-5609-C7F84096C189}"/>
              </a:ext>
            </a:extLst>
          </p:cNvPr>
          <p:cNvSpPr txBox="1"/>
          <p:nvPr/>
        </p:nvSpPr>
        <p:spPr>
          <a:xfrm>
            <a:off x="7978040" y="1372836"/>
            <a:ext cx="2126413" cy="90024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50" b="1"/>
              <a:t>Technical Readiness Validation</a:t>
            </a:r>
          </a:p>
          <a:p>
            <a:pPr marL="171450" indent="-171450">
              <a:buFont typeface="Arial" panose="020B0604020202020204" pitchFamily="34" charset="0"/>
              <a:buChar char="•"/>
            </a:pPr>
            <a:r>
              <a:rPr lang="en-US" sz="1050"/>
              <a:t>Connectivity and telephony</a:t>
            </a:r>
          </a:p>
          <a:p>
            <a:pPr marL="171450" indent="-171450">
              <a:buFont typeface="Arial" panose="020B0604020202020204" pitchFamily="34" charset="0"/>
              <a:buChar char="•"/>
            </a:pPr>
            <a:r>
              <a:rPr lang="en-US" sz="1050"/>
              <a:t>Environment Access / Credential</a:t>
            </a:r>
          </a:p>
          <a:p>
            <a:pPr marL="171450" indent="-171450">
              <a:buFont typeface="Arial" panose="020B0604020202020204" pitchFamily="34" charset="0"/>
              <a:buChar char="•"/>
            </a:pPr>
            <a:r>
              <a:rPr lang="en-US" sz="1050"/>
              <a:t>Knowledge base</a:t>
            </a:r>
          </a:p>
          <a:p>
            <a:pPr marL="171450" indent="-171450">
              <a:buFont typeface="Arial" panose="020B0604020202020204" pitchFamily="34" charset="0"/>
              <a:buChar char="•"/>
            </a:pPr>
            <a:r>
              <a:rPr lang="en-US" sz="1050"/>
              <a:t>Operational reporting</a:t>
            </a:r>
          </a:p>
        </p:txBody>
      </p:sp>
      <p:sp>
        <p:nvSpPr>
          <p:cNvPr id="20" name="Star: 5 Points 19">
            <a:extLst>
              <a:ext uri="{FF2B5EF4-FFF2-40B4-BE49-F238E27FC236}">
                <a16:creationId xmlns:a16="http://schemas.microsoft.com/office/drawing/2014/main" id="{1F82D2BC-D94F-BBA0-3A2D-84F6112546DE}"/>
              </a:ext>
            </a:extLst>
          </p:cNvPr>
          <p:cNvSpPr/>
          <p:nvPr/>
        </p:nvSpPr>
        <p:spPr>
          <a:xfrm>
            <a:off x="8781948" y="2430394"/>
            <a:ext cx="272435" cy="251084"/>
          </a:xfrm>
          <a:prstGeom prst="star5">
            <a:avLst/>
          </a:prstGeom>
          <a:solidFill>
            <a:schemeClr val="accent1"/>
          </a:solidFill>
          <a:ln w="28575">
            <a:solidFill>
              <a:schemeClr val="tx1"/>
            </a:solid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3B530694-14C8-072D-A780-4483032B9368}"/>
              </a:ext>
            </a:extLst>
          </p:cNvPr>
          <p:cNvCxnSpPr>
            <a:cxnSpLocks/>
          </p:cNvCxnSpPr>
          <p:nvPr/>
        </p:nvCxnSpPr>
        <p:spPr>
          <a:xfrm>
            <a:off x="2698995" y="3899489"/>
            <a:ext cx="30" cy="899354"/>
          </a:xfrm>
          <a:prstGeom prst="line">
            <a:avLst/>
          </a:prstGeom>
          <a:ln/>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F1AFFD86-6535-6BC6-C0F2-7AA7B601F8D2}"/>
              </a:ext>
            </a:extLst>
          </p:cNvPr>
          <p:cNvCxnSpPr>
            <a:cxnSpLocks/>
          </p:cNvCxnSpPr>
          <p:nvPr/>
        </p:nvCxnSpPr>
        <p:spPr>
          <a:xfrm flipH="1">
            <a:off x="8916548" y="2783345"/>
            <a:ext cx="1804" cy="758363"/>
          </a:xfrm>
          <a:prstGeom prst="line">
            <a:avLst/>
          </a:prstGeom>
          <a:ln/>
        </p:spPr>
        <p:style>
          <a:lnRef idx="1">
            <a:schemeClr val="dk1"/>
          </a:lnRef>
          <a:fillRef idx="0">
            <a:schemeClr val="dk1"/>
          </a:fillRef>
          <a:effectRef idx="0">
            <a:schemeClr val="dk1"/>
          </a:effectRef>
          <a:fontRef idx="minor">
            <a:schemeClr val="tx1"/>
          </a:fontRef>
        </p:style>
      </p:cxnSp>
      <p:sp>
        <p:nvSpPr>
          <p:cNvPr id="28" name="Star: 5 Points 27">
            <a:extLst>
              <a:ext uri="{FF2B5EF4-FFF2-40B4-BE49-F238E27FC236}">
                <a16:creationId xmlns:a16="http://schemas.microsoft.com/office/drawing/2014/main" id="{A4B0F1F8-95D4-E834-C46F-1ABA4967597F}"/>
              </a:ext>
            </a:extLst>
          </p:cNvPr>
          <p:cNvSpPr/>
          <p:nvPr/>
        </p:nvSpPr>
        <p:spPr>
          <a:xfrm>
            <a:off x="9973127" y="4948117"/>
            <a:ext cx="272435" cy="251084"/>
          </a:xfrm>
          <a:prstGeom prst="star5">
            <a:avLst/>
          </a:prstGeom>
          <a:solidFill>
            <a:schemeClr val="accent2">
              <a:lumMod val="60000"/>
              <a:lumOff val="40000"/>
            </a:schemeClr>
          </a:solidFill>
          <a:ln w="28575">
            <a:solidFill>
              <a:schemeClr val="accent2"/>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C5E31FA1-C678-EEAC-C05C-C63E52E45680}"/>
              </a:ext>
            </a:extLst>
          </p:cNvPr>
          <p:cNvSpPr txBox="1"/>
          <p:nvPr/>
        </p:nvSpPr>
        <p:spPr>
          <a:xfrm>
            <a:off x="3605483" y="702595"/>
            <a:ext cx="5037417" cy="369332"/>
          </a:xfrm>
          <a:prstGeom prst="rect">
            <a:avLst/>
          </a:prstGeom>
          <a:noFill/>
        </p:spPr>
        <p:txBody>
          <a:bodyPr wrap="square" rtlCol="0">
            <a:spAutoFit/>
          </a:bodyPr>
          <a:lstStyle/>
          <a:p>
            <a:r>
              <a:rPr lang="en-US"/>
              <a:t>(Can accelerate based on customer requirements)</a:t>
            </a:r>
          </a:p>
        </p:txBody>
      </p:sp>
    </p:spTree>
    <p:extLst>
      <p:ext uri="{BB962C8B-B14F-4D97-AF65-F5344CB8AC3E}">
        <p14:creationId xmlns:p14="http://schemas.microsoft.com/office/powerpoint/2010/main" val="26938385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AD99503D-D22A-AB48-86B6-A631D24B2D5C}"/>
              </a:ext>
            </a:extLst>
          </p:cNvPr>
          <p:cNvSpPr>
            <a:spLocks noGrp="1"/>
          </p:cNvSpPr>
          <p:nvPr>
            <p:ph type="sldNum" sz="quarter" idx="12"/>
          </p:nvPr>
        </p:nvSpPr>
        <p:spPr>
          <a:xfrm>
            <a:off x="4724400" y="6356350"/>
            <a:ext cx="2743200" cy="365125"/>
          </a:xfrm>
        </p:spPr>
        <p:txBody>
          <a:bodyPr/>
          <a:lstStyle>
            <a:lvl1pPr algn="ctr">
              <a:defRPr>
                <a:solidFill>
                  <a:schemeClr val="bg1"/>
                </a:solidFill>
              </a:defRPr>
            </a:lvl1pPr>
          </a:lstStyle>
          <a:p>
            <a:fld id="{B347A0A1-CFC0-8340-99FA-166E833353B0}" type="slidenum">
              <a:rPr lang="en-US" smtClean="0">
                <a:solidFill>
                  <a:schemeClr val="tx1"/>
                </a:solidFill>
              </a:rPr>
              <a:pPr/>
              <a:t>53</a:t>
            </a:fld>
            <a:endParaRPr lang="en-US">
              <a:solidFill>
                <a:schemeClr val="tx1"/>
              </a:solidFill>
            </a:endParaRPr>
          </a:p>
        </p:txBody>
      </p:sp>
      <p:sp>
        <p:nvSpPr>
          <p:cNvPr id="3" name="TextBox 2">
            <a:extLst>
              <a:ext uri="{FF2B5EF4-FFF2-40B4-BE49-F238E27FC236}">
                <a16:creationId xmlns:a16="http://schemas.microsoft.com/office/drawing/2014/main" id="{F4B3121B-38DA-02C8-D8EA-2D974C1334E3}"/>
              </a:ext>
            </a:extLst>
          </p:cNvPr>
          <p:cNvSpPr txBox="1"/>
          <p:nvPr/>
        </p:nvSpPr>
        <p:spPr>
          <a:xfrm>
            <a:off x="521850" y="1505396"/>
            <a:ext cx="6832519" cy="4278094"/>
          </a:xfrm>
          <a:prstGeom prst="rect">
            <a:avLst/>
          </a:prstGeom>
          <a:noFill/>
        </p:spPr>
        <p:txBody>
          <a:bodyPr wrap="square" rtlCol="0">
            <a:spAutoFit/>
          </a:bodyPr>
          <a:lstStyle/>
          <a:p>
            <a:r>
              <a:rPr lang="en-US"/>
              <a:t>Repeatable, adaptable transition plan prepares environment, people, and processes by service delivery tower</a:t>
            </a:r>
          </a:p>
          <a:p>
            <a:r>
              <a:rPr lang="en-US"/>
              <a:t>Stage-gated, fully managed transition project with EI PMO (along with client transition team, where applicable) ensures, for each service:</a:t>
            </a:r>
          </a:p>
          <a:p>
            <a:pPr marL="742950" lvl="1" indent="-285750">
              <a:buFont typeface="Arial" panose="020B0604020202020204" pitchFamily="34" charset="0"/>
              <a:buChar char="•"/>
            </a:pPr>
            <a:r>
              <a:rPr lang="en-US" sz="1400"/>
              <a:t>45 to 120 days from signing to go live depending on the existing design documents</a:t>
            </a:r>
          </a:p>
          <a:p>
            <a:pPr marL="742950" lvl="1" indent="-285750">
              <a:buFont typeface="Arial" panose="020B0604020202020204" pitchFamily="34" charset="0"/>
              <a:buChar char="•"/>
            </a:pPr>
            <a:r>
              <a:rPr lang="en-US" sz="1400"/>
              <a:t>Environment documentation is complete and indexed for EI resource use</a:t>
            </a:r>
          </a:p>
          <a:p>
            <a:pPr marL="742950" lvl="1" indent="-285750">
              <a:buFont typeface="Arial" panose="020B0604020202020204" pitchFamily="34" charset="0"/>
              <a:buChar char="•"/>
            </a:pPr>
            <a:r>
              <a:rPr lang="en-US" sz="1400"/>
              <a:t>SOPs are available for syndicated delivery teams</a:t>
            </a:r>
          </a:p>
          <a:p>
            <a:pPr marL="742950" lvl="1" indent="-285750">
              <a:buFont typeface="Arial" panose="020B0604020202020204" pitchFamily="34" charset="0"/>
              <a:buChar char="•"/>
            </a:pPr>
            <a:r>
              <a:rPr lang="en-US" sz="1400"/>
              <a:t>Appropriate system access, constrained based on least-privilege-required framework, is in place for technical resources</a:t>
            </a:r>
          </a:p>
          <a:p>
            <a:pPr marL="742950" lvl="1" indent="-285750">
              <a:buFont typeface="Arial" panose="020B0604020202020204" pitchFamily="34" charset="0"/>
              <a:buChar char="•"/>
            </a:pPr>
            <a:r>
              <a:rPr lang="en-US" sz="1400"/>
              <a:t>Instrumentation for remote monitoring and management, backup management, and security are in place and fully operational</a:t>
            </a:r>
          </a:p>
          <a:p>
            <a:pPr marL="742950" lvl="1" indent="-285750">
              <a:buFont typeface="Arial" panose="020B0604020202020204" pitchFamily="34" charset="0"/>
              <a:buChar char="•"/>
            </a:pPr>
            <a:r>
              <a:rPr lang="en-US" sz="1400"/>
              <a:t>All necessary EI resource teams have been apprised and trained on client-specific systems, processes, and requirements as necessary</a:t>
            </a:r>
          </a:p>
          <a:p>
            <a:pPr marL="742950" lvl="1" indent="-285750">
              <a:buFont typeface="Arial" panose="020B0604020202020204" pitchFamily="34" charset="0"/>
              <a:buChar char="•"/>
            </a:pPr>
            <a:r>
              <a:rPr lang="en-US" sz="1400"/>
              <a:t>End user communication, as necessary, is delivered in timely and appropriate media to ensure user understanding of changes (if any) in how they request and receive support</a:t>
            </a:r>
            <a:endParaRPr lang="en-US"/>
          </a:p>
          <a:p>
            <a:endParaRPr lang="en-US"/>
          </a:p>
        </p:txBody>
      </p:sp>
      <p:sp>
        <p:nvSpPr>
          <p:cNvPr id="2" name="Title 1">
            <a:extLst>
              <a:ext uri="{FF2B5EF4-FFF2-40B4-BE49-F238E27FC236}">
                <a16:creationId xmlns:a16="http://schemas.microsoft.com/office/drawing/2014/main" id="{59C8760A-B2F2-BE42-909A-D09743930676}"/>
              </a:ext>
            </a:extLst>
          </p:cNvPr>
          <p:cNvSpPr>
            <a:spLocks noGrp="1"/>
          </p:cNvSpPr>
          <p:nvPr>
            <p:ph type="title"/>
          </p:nvPr>
        </p:nvSpPr>
        <p:spPr>
          <a:xfrm>
            <a:off x="0" y="-13419"/>
            <a:ext cx="12192001" cy="1325563"/>
          </a:xfrm>
        </p:spPr>
        <p:txBody>
          <a:bodyPr/>
          <a:lstStyle/>
          <a:p>
            <a:r>
              <a:rPr lang="en-US"/>
              <a:t>Managed Services Transition Plan</a:t>
            </a:r>
          </a:p>
        </p:txBody>
      </p:sp>
      <p:pic>
        <p:nvPicPr>
          <p:cNvPr id="7" name="Picture 6">
            <a:extLst>
              <a:ext uri="{FF2B5EF4-FFF2-40B4-BE49-F238E27FC236}">
                <a16:creationId xmlns:a16="http://schemas.microsoft.com/office/drawing/2014/main" id="{C79BF526-89E4-1276-040E-7033F2A0F080}"/>
              </a:ext>
            </a:extLst>
          </p:cNvPr>
          <p:cNvPicPr>
            <a:picLocks noChangeAspect="1"/>
          </p:cNvPicPr>
          <p:nvPr/>
        </p:nvPicPr>
        <p:blipFill>
          <a:blip r:embed="rId2"/>
          <a:stretch>
            <a:fillRect/>
          </a:stretch>
        </p:blipFill>
        <p:spPr>
          <a:xfrm>
            <a:off x="7874097" y="1312144"/>
            <a:ext cx="2976783" cy="4830338"/>
          </a:xfrm>
          <a:prstGeom prst="rect">
            <a:avLst/>
          </a:prstGeom>
          <a:ln w="38100">
            <a:solidFill>
              <a:schemeClr val="tx1"/>
            </a:solidFill>
          </a:ln>
        </p:spPr>
      </p:pic>
    </p:spTree>
    <p:extLst>
      <p:ext uri="{BB962C8B-B14F-4D97-AF65-F5344CB8AC3E}">
        <p14:creationId xmlns:p14="http://schemas.microsoft.com/office/powerpoint/2010/main" val="38183296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55F19-017E-320B-7F26-3B1C49434B83}"/>
              </a:ext>
            </a:extLst>
          </p:cNvPr>
          <p:cNvSpPr>
            <a:spLocks noGrp="1"/>
          </p:cNvSpPr>
          <p:nvPr>
            <p:ph type="title"/>
          </p:nvPr>
        </p:nvSpPr>
        <p:spPr>
          <a:xfrm>
            <a:off x="0" y="164387"/>
            <a:ext cx="12192000" cy="750013"/>
          </a:xfrm>
        </p:spPr>
        <p:txBody>
          <a:bodyPr/>
          <a:lstStyle/>
          <a:p>
            <a:r>
              <a:rPr lang="en-US">
                <a:solidFill>
                  <a:srgbClr val="003869"/>
                </a:solidFill>
                <a:latin typeface="Levenim MT"/>
                <a:cs typeface="Levenim MT"/>
              </a:rPr>
              <a:t>Professional Services</a:t>
            </a:r>
          </a:p>
        </p:txBody>
      </p:sp>
      <p:sp>
        <p:nvSpPr>
          <p:cNvPr id="5" name="Text Placeholder 2">
            <a:extLst>
              <a:ext uri="{FF2B5EF4-FFF2-40B4-BE49-F238E27FC236}">
                <a16:creationId xmlns:a16="http://schemas.microsoft.com/office/drawing/2014/main" id="{442A5BB2-7E76-4F06-D68A-C811EF5737E1}"/>
              </a:ext>
            </a:extLst>
          </p:cNvPr>
          <p:cNvSpPr txBox="1">
            <a:spLocks/>
          </p:cNvSpPr>
          <p:nvPr/>
        </p:nvSpPr>
        <p:spPr>
          <a:xfrm>
            <a:off x="450796" y="2841853"/>
            <a:ext cx="3470349" cy="3221488"/>
          </a:xfrm>
          <a:prstGeom prst="rect">
            <a:avLst/>
          </a:prstGeom>
          <a:ln w="12700">
            <a:miter lim="400000"/>
          </a:ln>
        </p:spPr>
        <p:txBody>
          <a:bodyPr lIns="45718" tIns="45718" rIns="45718" bIns="45718"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SzPct val="100000"/>
              <a:buNone/>
            </a:pPr>
            <a:r>
              <a:rPr lang="en-US" sz="1100" b="1">
                <a:solidFill>
                  <a:srgbClr val="003869"/>
                </a:solidFill>
                <a:latin typeface="Verdana"/>
                <a:ea typeface="Verdana"/>
              </a:rPr>
              <a:t>IT Network Projects</a:t>
            </a:r>
            <a:endParaRPr lang="en-US" b="1">
              <a:solidFill>
                <a:srgbClr val="003869"/>
              </a:solidFill>
              <a:latin typeface="Verdana"/>
              <a:ea typeface="Verdana"/>
            </a:endParaRPr>
          </a:p>
          <a:p>
            <a:pPr>
              <a:buSzPct val="100000"/>
            </a:pPr>
            <a:r>
              <a:rPr lang="en-US" sz="1100">
                <a:solidFill>
                  <a:srgbClr val="003869"/>
                </a:solidFill>
                <a:latin typeface="Verdana"/>
                <a:ea typeface="Verdana"/>
              </a:rPr>
              <a:t>Network Assessment</a:t>
            </a:r>
          </a:p>
          <a:p>
            <a:pPr>
              <a:buSzPct val="100000"/>
            </a:pPr>
            <a:r>
              <a:rPr lang="en-US" sz="1100">
                <a:solidFill>
                  <a:srgbClr val="003869"/>
                </a:solidFill>
                <a:latin typeface="Verdana"/>
                <a:ea typeface="Verdana"/>
              </a:rPr>
              <a:t>Network Refresh</a:t>
            </a:r>
          </a:p>
          <a:p>
            <a:pPr>
              <a:buSzPct val="100000"/>
            </a:pPr>
            <a:r>
              <a:rPr lang="en-US" sz="1100">
                <a:solidFill>
                  <a:srgbClr val="003869"/>
                </a:solidFill>
                <a:latin typeface="Verdana"/>
                <a:ea typeface="Verdana"/>
              </a:rPr>
              <a:t>Network Migration</a:t>
            </a:r>
          </a:p>
          <a:p>
            <a:pPr>
              <a:buSzPct val="100000"/>
            </a:pPr>
            <a:r>
              <a:rPr lang="en-US" sz="1100">
                <a:solidFill>
                  <a:srgbClr val="003869"/>
                </a:solidFill>
                <a:latin typeface="Verdana"/>
                <a:ea typeface="Verdana"/>
              </a:rPr>
              <a:t>Network Infrastructure Design</a:t>
            </a:r>
          </a:p>
          <a:p>
            <a:pPr>
              <a:buSzPct val="100000"/>
            </a:pPr>
            <a:r>
              <a:rPr lang="en-US" sz="1100">
                <a:solidFill>
                  <a:srgbClr val="003869"/>
                </a:solidFill>
                <a:latin typeface="Verdana"/>
                <a:ea typeface="Verdana"/>
              </a:rPr>
              <a:t>Network Optimization</a:t>
            </a:r>
          </a:p>
          <a:p>
            <a:pPr>
              <a:buSzPct val="100000"/>
            </a:pPr>
            <a:r>
              <a:rPr lang="en-US" sz="1100">
                <a:solidFill>
                  <a:srgbClr val="003869"/>
                </a:solidFill>
                <a:latin typeface="Verdana"/>
                <a:ea typeface="Verdana"/>
              </a:rPr>
              <a:t>SDWAN Solution</a:t>
            </a:r>
          </a:p>
          <a:p>
            <a:pPr>
              <a:buSzPct val="100000"/>
            </a:pPr>
            <a:r>
              <a:rPr lang="en-US" sz="1100">
                <a:solidFill>
                  <a:srgbClr val="003869"/>
                </a:solidFill>
                <a:latin typeface="Verdana"/>
                <a:ea typeface="Verdana"/>
              </a:rPr>
              <a:t>WN Optimization</a:t>
            </a:r>
          </a:p>
          <a:p>
            <a:pPr>
              <a:buSzPct val="100000"/>
            </a:pPr>
            <a:r>
              <a:rPr lang="en-US" sz="1100">
                <a:solidFill>
                  <a:srgbClr val="003869"/>
                </a:solidFill>
                <a:latin typeface="Verdana"/>
                <a:ea typeface="Verdana"/>
              </a:rPr>
              <a:t>Business Communications Systems</a:t>
            </a:r>
          </a:p>
          <a:p>
            <a:pPr marL="0" indent="0">
              <a:buSzPct val="100000"/>
              <a:buNone/>
            </a:pPr>
            <a:endParaRPr lang="en-US" sz="1100">
              <a:solidFill>
                <a:srgbClr val="003869"/>
              </a:solidFill>
              <a:ea typeface="Verdana" panose="020B0604030504040204" pitchFamily="34" charset="0"/>
            </a:endParaRPr>
          </a:p>
        </p:txBody>
      </p:sp>
      <p:sp>
        <p:nvSpPr>
          <p:cNvPr id="4" name="TextBox 3">
            <a:extLst>
              <a:ext uri="{FF2B5EF4-FFF2-40B4-BE49-F238E27FC236}">
                <a16:creationId xmlns:a16="http://schemas.microsoft.com/office/drawing/2014/main" id="{64FDD882-B332-D5C4-748A-8E043A9AB0B0}"/>
              </a:ext>
            </a:extLst>
          </p:cNvPr>
          <p:cNvSpPr txBox="1"/>
          <p:nvPr/>
        </p:nvSpPr>
        <p:spPr>
          <a:xfrm>
            <a:off x="390013" y="1097246"/>
            <a:ext cx="11264932" cy="1746632"/>
          </a:xfrm>
          <a:prstGeom prst="rect">
            <a:avLst/>
          </a:prstGeom>
          <a:noFill/>
        </p:spPr>
        <p:txBody>
          <a:bodyPr wrap="square" lIns="91440" tIns="45720" rIns="91440" bIns="45720" anchor="t">
            <a:spAutoFit/>
          </a:bodyPr>
          <a:lstStyle/>
          <a:p>
            <a:pPr>
              <a:spcBef>
                <a:spcPts val="700"/>
              </a:spcBef>
              <a:buSzPct val="100000"/>
              <a:defRPr/>
            </a:pPr>
            <a:r>
              <a:rPr lang="en-US" b="1" kern="0">
                <a:solidFill>
                  <a:srgbClr val="003869"/>
                </a:solidFill>
                <a:latin typeface="Levenim MT"/>
                <a:ea typeface="Verdana"/>
                <a:cs typeface="Levenim MT"/>
                <a:sym typeface="Century Gothic"/>
              </a:rPr>
              <a:t>WHY EI?</a:t>
            </a:r>
            <a:endParaRPr lang="en-US" b="1" kern="0">
              <a:solidFill>
                <a:srgbClr val="003869"/>
              </a:solidFill>
              <a:latin typeface="Levenim MT" panose="02010502060101010101" pitchFamily="2" charset="-79"/>
              <a:ea typeface="Verdana" panose="020B0604030504040204" pitchFamily="34" charset="0"/>
              <a:cs typeface="Levenim MT" panose="02010502060101010101" pitchFamily="2" charset="-79"/>
            </a:endParaRPr>
          </a:p>
          <a:p>
            <a:pPr>
              <a:spcBef>
                <a:spcPts val="700"/>
              </a:spcBef>
              <a:buSzPct val="100000"/>
              <a:defRPr/>
            </a:pPr>
            <a:r>
              <a:rPr lang="en-US" b="1" kern="0">
                <a:solidFill>
                  <a:srgbClr val="003869"/>
                </a:solidFill>
                <a:latin typeface="Levenim MT"/>
                <a:ea typeface="Verdana"/>
                <a:cs typeface="Levenim MT"/>
                <a:sym typeface="Century Gothic"/>
              </a:rPr>
              <a:t>We offer a mature Project Management Office with the proven processes and IT know how to deliver projects on time and on budget with successful measured outcomes.</a:t>
            </a:r>
            <a:endParaRPr lang="en-US" b="1" kern="0">
              <a:solidFill>
                <a:srgbClr val="003869"/>
              </a:solidFill>
              <a:latin typeface="Levenim MT"/>
              <a:ea typeface="Verdana"/>
              <a:cs typeface="Levenim MT"/>
            </a:endParaRPr>
          </a:p>
          <a:p>
            <a:pPr>
              <a:spcBef>
                <a:spcPts val="700"/>
              </a:spcBef>
              <a:buSzPct val="100000"/>
              <a:defRPr/>
            </a:pPr>
            <a:endParaRPr lang="en-US" b="1" kern="0">
              <a:solidFill>
                <a:srgbClr val="003869"/>
              </a:solidFill>
              <a:latin typeface="Levenim MT" panose="02010502060101010101" pitchFamily="2" charset="-79"/>
              <a:ea typeface="Verdana" panose="020B0604030504040204" pitchFamily="34" charset="0"/>
              <a:cs typeface="Levenim MT" panose="02010502060101010101" pitchFamily="2" charset="-79"/>
            </a:endParaRPr>
          </a:p>
          <a:p>
            <a:pPr>
              <a:spcBef>
                <a:spcPts val="700"/>
              </a:spcBef>
              <a:buSzPct val="100000"/>
              <a:defRPr/>
            </a:pPr>
            <a:r>
              <a:rPr lang="en-US" b="1" kern="0">
                <a:solidFill>
                  <a:srgbClr val="003869"/>
                </a:solidFill>
                <a:latin typeface="Levenim MT"/>
                <a:ea typeface="Verdana"/>
                <a:cs typeface="Levenim MT"/>
                <a:sym typeface="Century Gothic"/>
              </a:rPr>
              <a:t>WHAT We Do</a:t>
            </a:r>
            <a:endParaRPr lang="en-US" b="1" kern="0">
              <a:solidFill>
                <a:srgbClr val="003869"/>
              </a:solidFill>
              <a:latin typeface="Levenim MT" panose="02010502060101010101" pitchFamily="2" charset="-79"/>
              <a:ea typeface="Verdana" panose="020B0604030504040204" pitchFamily="34" charset="0"/>
              <a:cs typeface="Levenim MT" panose="02010502060101010101" pitchFamily="2" charset="-79"/>
            </a:endParaRPr>
          </a:p>
        </p:txBody>
      </p:sp>
      <p:sp>
        <p:nvSpPr>
          <p:cNvPr id="8" name="Text Placeholder 2">
            <a:extLst>
              <a:ext uri="{FF2B5EF4-FFF2-40B4-BE49-F238E27FC236}">
                <a16:creationId xmlns:a16="http://schemas.microsoft.com/office/drawing/2014/main" id="{42747C44-1D0B-096D-3168-8DD92BA67529}"/>
              </a:ext>
            </a:extLst>
          </p:cNvPr>
          <p:cNvSpPr txBox="1">
            <a:spLocks/>
          </p:cNvSpPr>
          <p:nvPr/>
        </p:nvSpPr>
        <p:spPr>
          <a:xfrm>
            <a:off x="3370266" y="2841853"/>
            <a:ext cx="3194928" cy="3221488"/>
          </a:xfrm>
          <a:prstGeom prst="rect">
            <a:avLst/>
          </a:prstGeom>
          <a:ln w="12700">
            <a:miter lim="400000"/>
          </a:ln>
        </p:spPr>
        <p:txBody>
          <a:bodyPr lIns="45718" tIns="45718" rIns="45718" bIns="45718"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SzPct val="100000"/>
              <a:buNone/>
            </a:pPr>
            <a:r>
              <a:rPr lang="en-US" sz="1100" b="1">
                <a:solidFill>
                  <a:srgbClr val="003869"/>
                </a:solidFill>
                <a:latin typeface="Verdana"/>
                <a:ea typeface="Verdana"/>
              </a:rPr>
              <a:t>IT Security Projects</a:t>
            </a:r>
            <a:endParaRPr lang="en-US" b="1">
              <a:solidFill>
                <a:srgbClr val="003869"/>
              </a:solidFill>
              <a:latin typeface="Verdana"/>
              <a:ea typeface="Verdana"/>
            </a:endParaRPr>
          </a:p>
          <a:p>
            <a:pPr>
              <a:buSzPct val="100000"/>
            </a:pPr>
            <a:r>
              <a:rPr lang="en-US" sz="1100">
                <a:solidFill>
                  <a:srgbClr val="003869"/>
                </a:solidFill>
                <a:latin typeface="Verdana"/>
                <a:ea typeface="Verdana"/>
              </a:rPr>
              <a:t>Compliance and Security Assessments</a:t>
            </a:r>
          </a:p>
          <a:p>
            <a:pPr>
              <a:buSzPct val="100000"/>
            </a:pPr>
            <a:r>
              <a:rPr lang="en-US" sz="1100">
                <a:solidFill>
                  <a:srgbClr val="003869"/>
                </a:solidFill>
                <a:latin typeface="Verdana"/>
                <a:ea typeface="Verdana"/>
              </a:rPr>
              <a:t>Compliance Risk Assessments</a:t>
            </a:r>
            <a:endParaRPr lang="en-US" sz="1100">
              <a:solidFill>
                <a:srgbClr val="003869"/>
              </a:solidFill>
              <a:ea typeface="Verdana" panose="020B0604030504040204" pitchFamily="34" charset="0"/>
            </a:endParaRPr>
          </a:p>
          <a:p>
            <a:pPr>
              <a:buSzPct val="100000"/>
            </a:pPr>
            <a:r>
              <a:rPr lang="en-US" sz="1100">
                <a:solidFill>
                  <a:srgbClr val="003869"/>
                </a:solidFill>
                <a:latin typeface="Verdana"/>
                <a:ea typeface="Verdana"/>
              </a:rPr>
              <a:t>IT Security Audit</a:t>
            </a:r>
            <a:endParaRPr lang="en-US" sz="1100">
              <a:solidFill>
                <a:srgbClr val="003869"/>
              </a:solidFill>
              <a:ea typeface="Verdana" panose="020B0604030504040204" pitchFamily="34" charset="0"/>
            </a:endParaRPr>
          </a:p>
          <a:p>
            <a:pPr>
              <a:buSzPct val="100000"/>
            </a:pPr>
            <a:r>
              <a:rPr lang="en-US" sz="1100">
                <a:solidFill>
                  <a:srgbClr val="003869"/>
                </a:solidFill>
                <a:latin typeface="Verdana"/>
                <a:ea typeface="Verdana"/>
              </a:rPr>
              <a:t>IT Security Policy Assessment</a:t>
            </a:r>
            <a:endParaRPr lang="en-US" sz="1100">
              <a:solidFill>
                <a:srgbClr val="003869"/>
              </a:solidFill>
              <a:ea typeface="Verdana" panose="020B0604030504040204" pitchFamily="34" charset="0"/>
            </a:endParaRPr>
          </a:p>
          <a:p>
            <a:pPr>
              <a:buSzPct val="100000"/>
            </a:pPr>
            <a:r>
              <a:rPr lang="en-US" sz="1100">
                <a:solidFill>
                  <a:srgbClr val="003869"/>
                </a:solidFill>
                <a:latin typeface="Verdana"/>
                <a:ea typeface="Verdana"/>
              </a:rPr>
              <a:t>Physical Security Assessment</a:t>
            </a:r>
            <a:endParaRPr lang="en-US" sz="1100">
              <a:solidFill>
                <a:srgbClr val="003869"/>
              </a:solidFill>
              <a:ea typeface="Verdana" panose="020B0604030504040204" pitchFamily="34" charset="0"/>
            </a:endParaRPr>
          </a:p>
          <a:p>
            <a:pPr>
              <a:buSzPct val="100000"/>
            </a:pPr>
            <a:r>
              <a:rPr lang="en-US" sz="1100">
                <a:solidFill>
                  <a:srgbClr val="003869"/>
                </a:solidFill>
                <a:latin typeface="Verdana"/>
                <a:ea typeface="Verdana"/>
              </a:rPr>
              <a:t>Security Incident Response Assessment</a:t>
            </a:r>
            <a:endParaRPr lang="en-US" sz="1100">
              <a:solidFill>
                <a:srgbClr val="003869"/>
              </a:solidFill>
              <a:ea typeface="Verdana" panose="020B0604030504040204" pitchFamily="34" charset="0"/>
            </a:endParaRPr>
          </a:p>
          <a:p>
            <a:pPr>
              <a:buSzPct val="100000"/>
            </a:pPr>
            <a:r>
              <a:rPr lang="en-US" sz="1100">
                <a:solidFill>
                  <a:srgbClr val="003869"/>
                </a:solidFill>
                <a:latin typeface="Verdana"/>
                <a:ea typeface="Verdana"/>
              </a:rPr>
              <a:t>Security Risk Assessment</a:t>
            </a:r>
            <a:endParaRPr lang="en-US" sz="1100">
              <a:solidFill>
                <a:srgbClr val="003869"/>
              </a:solidFill>
              <a:ea typeface="Verdana" panose="020B0604030504040204" pitchFamily="34" charset="0"/>
            </a:endParaRPr>
          </a:p>
          <a:p>
            <a:pPr>
              <a:buSzPct val="100000"/>
            </a:pPr>
            <a:r>
              <a:rPr lang="en-US" sz="1100">
                <a:solidFill>
                  <a:srgbClr val="003869"/>
                </a:solidFill>
                <a:latin typeface="Verdana"/>
                <a:ea typeface="Verdana"/>
              </a:rPr>
              <a:t>Vulnerability Assessment</a:t>
            </a:r>
            <a:endParaRPr lang="en-US" sz="1100">
              <a:solidFill>
                <a:srgbClr val="003869"/>
              </a:solidFill>
              <a:ea typeface="Verdana" panose="020B0604030504040204" pitchFamily="34" charset="0"/>
            </a:endParaRPr>
          </a:p>
          <a:p>
            <a:pPr marL="0" indent="0">
              <a:buSzPct val="100000"/>
              <a:buNone/>
            </a:pPr>
            <a:endParaRPr lang="en-US" sz="1100">
              <a:solidFill>
                <a:srgbClr val="003869"/>
              </a:solidFill>
              <a:ea typeface="Verdana" panose="020B0604030504040204" pitchFamily="34" charset="0"/>
            </a:endParaRPr>
          </a:p>
        </p:txBody>
      </p:sp>
      <p:sp>
        <p:nvSpPr>
          <p:cNvPr id="9" name="Text Placeholder 2">
            <a:extLst>
              <a:ext uri="{FF2B5EF4-FFF2-40B4-BE49-F238E27FC236}">
                <a16:creationId xmlns:a16="http://schemas.microsoft.com/office/drawing/2014/main" id="{052C85C5-CE2C-9F9C-1249-DB21B8BB4A11}"/>
              </a:ext>
            </a:extLst>
          </p:cNvPr>
          <p:cNvSpPr txBox="1">
            <a:spLocks/>
          </p:cNvSpPr>
          <p:nvPr/>
        </p:nvSpPr>
        <p:spPr>
          <a:xfrm>
            <a:off x="6794674" y="2841852"/>
            <a:ext cx="3470349" cy="3221488"/>
          </a:xfrm>
          <a:prstGeom prst="rect">
            <a:avLst/>
          </a:prstGeom>
          <a:ln w="12700">
            <a:miter lim="400000"/>
          </a:ln>
        </p:spPr>
        <p:txBody>
          <a:bodyPr lIns="45718" tIns="45718" rIns="45718" bIns="45718"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SzPct val="100000"/>
              <a:buNone/>
            </a:pPr>
            <a:r>
              <a:rPr lang="en-US" sz="1100" b="1">
                <a:solidFill>
                  <a:srgbClr val="003869"/>
                </a:solidFill>
                <a:latin typeface="Verdana"/>
                <a:ea typeface="Verdana"/>
              </a:rPr>
              <a:t>IT Consulting Services</a:t>
            </a:r>
            <a:endParaRPr lang="en-US" b="1">
              <a:solidFill>
                <a:srgbClr val="003869"/>
              </a:solidFill>
              <a:latin typeface="Verdana"/>
              <a:ea typeface="Verdana"/>
            </a:endParaRPr>
          </a:p>
          <a:p>
            <a:pPr>
              <a:buSzPct val="100000"/>
            </a:pPr>
            <a:r>
              <a:rPr lang="en-US" sz="1100">
                <a:solidFill>
                  <a:srgbClr val="003869"/>
                </a:solidFill>
                <a:latin typeface="Verdana"/>
                <a:ea typeface="Verdana"/>
              </a:rPr>
              <a:t>Architectural Services</a:t>
            </a:r>
          </a:p>
          <a:p>
            <a:pPr>
              <a:buSzPct val="100000"/>
            </a:pPr>
            <a:r>
              <a:rPr lang="en-US" sz="1100">
                <a:solidFill>
                  <a:srgbClr val="003869"/>
                </a:solidFill>
                <a:latin typeface="Verdana"/>
                <a:ea typeface="Verdana"/>
              </a:rPr>
              <a:t>Technology Roadmaps</a:t>
            </a:r>
          </a:p>
          <a:p>
            <a:pPr>
              <a:buSzPct val="100000"/>
            </a:pPr>
            <a:r>
              <a:rPr lang="en-US" sz="1100">
                <a:solidFill>
                  <a:srgbClr val="003869"/>
                </a:solidFill>
                <a:latin typeface="Verdana"/>
                <a:ea typeface="Verdana"/>
              </a:rPr>
              <a:t>Cyber Security Consulting</a:t>
            </a:r>
            <a:endParaRPr lang="en-US" sz="1100">
              <a:solidFill>
                <a:srgbClr val="003869"/>
              </a:solidFill>
              <a:ea typeface="Verdana" panose="020B0604030504040204" pitchFamily="34" charset="0"/>
            </a:endParaRPr>
          </a:p>
          <a:p>
            <a:pPr>
              <a:buSzPct val="100000"/>
            </a:pPr>
            <a:r>
              <a:rPr lang="en-US" sz="1100">
                <a:solidFill>
                  <a:srgbClr val="003869"/>
                </a:solidFill>
                <a:latin typeface="Verdana"/>
                <a:ea typeface="Verdana"/>
              </a:rPr>
              <a:t>Database Consulting</a:t>
            </a:r>
            <a:endParaRPr lang="en-US" sz="1100">
              <a:solidFill>
                <a:srgbClr val="003869"/>
              </a:solidFill>
              <a:ea typeface="Verdana" panose="020B0604030504040204" pitchFamily="34" charset="0"/>
            </a:endParaRPr>
          </a:p>
          <a:p>
            <a:pPr>
              <a:buSzPct val="100000"/>
            </a:pPr>
            <a:r>
              <a:rPr lang="en-US" sz="1100">
                <a:solidFill>
                  <a:srgbClr val="003869"/>
                </a:solidFill>
                <a:latin typeface="Verdana"/>
                <a:ea typeface="Verdana"/>
              </a:rPr>
              <a:t>ITSM Consulting</a:t>
            </a:r>
            <a:endParaRPr lang="en-US" sz="1100">
              <a:solidFill>
                <a:srgbClr val="003869"/>
              </a:solidFill>
              <a:ea typeface="Verdana" panose="020B0604030504040204" pitchFamily="34" charset="0"/>
            </a:endParaRPr>
          </a:p>
          <a:p>
            <a:pPr marL="0" indent="0">
              <a:buSzPct val="100000"/>
              <a:buNone/>
            </a:pPr>
            <a:r>
              <a:rPr lang="en-US" sz="1100" b="1">
                <a:solidFill>
                  <a:srgbClr val="003869"/>
                </a:solidFill>
                <a:latin typeface="Verdana"/>
                <a:ea typeface="Verdana"/>
              </a:rPr>
              <a:t>Migration Projects</a:t>
            </a:r>
            <a:endParaRPr lang="en-US" sz="1100" b="1">
              <a:solidFill>
                <a:srgbClr val="003869"/>
              </a:solidFill>
              <a:ea typeface="Verdana" panose="020B0604030504040204" pitchFamily="34" charset="0"/>
            </a:endParaRPr>
          </a:p>
          <a:p>
            <a:pPr>
              <a:buSzPct val="100000"/>
            </a:pPr>
            <a:r>
              <a:rPr lang="en-US" sz="1100">
                <a:solidFill>
                  <a:srgbClr val="003869"/>
                </a:solidFill>
                <a:latin typeface="Verdana"/>
                <a:ea typeface="Verdana"/>
              </a:rPr>
              <a:t>Cloud Migration</a:t>
            </a:r>
            <a:endParaRPr lang="en-US" sz="1100">
              <a:solidFill>
                <a:srgbClr val="003869"/>
              </a:solidFill>
              <a:ea typeface="Verdana" panose="020B0604030504040204" pitchFamily="34" charset="0"/>
            </a:endParaRPr>
          </a:p>
          <a:p>
            <a:pPr>
              <a:buSzPct val="100000"/>
            </a:pPr>
            <a:r>
              <a:rPr lang="en-US" sz="1100">
                <a:solidFill>
                  <a:srgbClr val="003869"/>
                </a:solidFill>
                <a:latin typeface="Verdana"/>
                <a:ea typeface="Verdana"/>
              </a:rPr>
              <a:t>Activate Directory Migration</a:t>
            </a:r>
            <a:endParaRPr lang="en-US" sz="1100">
              <a:solidFill>
                <a:srgbClr val="003869"/>
              </a:solidFill>
              <a:ea typeface="Verdana" panose="020B0604030504040204" pitchFamily="34" charset="0"/>
            </a:endParaRPr>
          </a:p>
          <a:p>
            <a:pPr>
              <a:buSzPct val="100000"/>
            </a:pPr>
            <a:r>
              <a:rPr lang="en-US" sz="1100">
                <a:solidFill>
                  <a:srgbClr val="003869"/>
                </a:solidFill>
                <a:latin typeface="Verdana"/>
                <a:ea typeface="Verdana"/>
              </a:rPr>
              <a:t>Office 365 Migration</a:t>
            </a:r>
            <a:endParaRPr lang="en-US" sz="1100">
              <a:solidFill>
                <a:srgbClr val="003869"/>
              </a:solidFill>
              <a:ea typeface="Verdana" panose="020B0604030504040204" pitchFamily="34" charset="0"/>
            </a:endParaRPr>
          </a:p>
          <a:p>
            <a:pPr>
              <a:buSzPct val="100000"/>
            </a:pPr>
            <a:r>
              <a:rPr lang="en-US" sz="1100">
                <a:solidFill>
                  <a:srgbClr val="003869"/>
                </a:solidFill>
                <a:latin typeface="Verdana"/>
                <a:ea typeface="Verdana"/>
              </a:rPr>
              <a:t>System Migration</a:t>
            </a:r>
            <a:endParaRPr lang="en-US" sz="1100">
              <a:solidFill>
                <a:srgbClr val="003869"/>
              </a:solidFill>
              <a:ea typeface="Verdana" panose="020B0604030504040204" pitchFamily="34" charset="0"/>
            </a:endParaRPr>
          </a:p>
          <a:p>
            <a:pPr>
              <a:buSzPct val="100000"/>
            </a:pPr>
            <a:r>
              <a:rPr lang="en-US" sz="1100">
                <a:solidFill>
                  <a:srgbClr val="003869"/>
                </a:solidFill>
                <a:latin typeface="Verdana"/>
                <a:ea typeface="Verdana"/>
              </a:rPr>
              <a:t>Data Center Migrations</a:t>
            </a:r>
            <a:endParaRPr lang="en-US" sz="1100">
              <a:solidFill>
                <a:srgbClr val="003869"/>
              </a:solidFill>
              <a:ea typeface="Verdana" panose="020B0604030504040204" pitchFamily="34" charset="0"/>
            </a:endParaRPr>
          </a:p>
          <a:p>
            <a:pPr marL="0" indent="0">
              <a:buSzPct val="100000"/>
              <a:buNone/>
            </a:pPr>
            <a:endParaRPr lang="en-US" sz="1100">
              <a:solidFill>
                <a:srgbClr val="003869"/>
              </a:solidFill>
              <a:ea typeface="Verdana" panose="020B0604030504040204" pitchFamily="34" charset="0"/>
            </a:endParaRPr>
          </a:p>
        </p:txBody>
      </p:sp>
      <p:sp>
        <p:nvSpPr>
          <p:cNvPr id="10" name="Text Placeholder 2">
            <a:extLst>
              <a:ext uri="{FF2B5EF4-FFF2-40B4-BE49-F238E27FC236}">
                <a16:creationId xmlns:a16="http://schemas.microsoft.com/office/drawing/2014/main" id="{72302130-6314-BA18-EEF0-EF472003FC10}"/>
              </a:ext>
            </a:extLst>
          </p:cNvPr>
          <p:cNvSpPr txBox="1">
            <a:spLocks/>
          </p:cNvSpPr>
          <p:nvPr/>
        </p:nvSpPr>
        <p:spPr>
          <a:xfrm>
            <a:off x="9466265" y="2841853"/>
            <a:ext cx="2891964" cy="3221488"/>
          </a:xfrm>
          <a:prstGeom prst="rect">
            <a:avLst/>
          </a:prstGeom>
          <a:ln w="12700">
            <a:miter lim="400000"/>
          </a:ln>
        </p:spPr>
        <p:txBody>
          <a:bodyPr lIns="45718" tIns="45718" rIns="45718" bIns="45718"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SzPct val="100000"/>
              <a:buNone/>
            </a:pPr>
            <a:r>
              <a:rPr lang="en-US" sz="1100" b="1">
                <a:solidFill>
                  <a:srgbClr val="003869"/>
                </a:solidFill>
                <a:latin typeface="Verdana"/>
                <a:ea typeface="Verdana"/>
              </a:rPr>
              <a:t>IT Infrastructure Projects</a:t>
            </a:r>
            <a:endParaRPr lang="en-US" b="1">
              <a:solidFill>
                <a:srgbClr val="003869"/>
              </a:solidFill>
              <a:latin typeface="Verdana"/>
              <a:ea typeface="Verdana"/>
            </a:endParaRPr>
          </a:p>
          <a:p>
            <a:pPr>
              <a:buSzPct val="100000"/>
            </a:pPr>
            <a:r>
              <a:rPr lang="en-US" sz="1100">
                <a:solidFill>
                  <a:srgbClr val="003869"/>
                </a:solidFill>
                <a:latin typeface="Verdana"/>
                <a:ea typeface="Verdana"/>
              </a:rPr>
              <a:t>Hardware Maintenance</a:t>
            </a:r>
          </a:p>
          <a:p>
            <a:pPr>
              <a:buSzPct val="100000"/>
            </a:pPr>
            <a:r>
              <a:rPr lang="en-US" sz="1100">
                <a:solidFill>
                  <a:srgbClr val="003869"/>
                </a:solidFill>
                <a:latin typeface="Verdana"/>
                <a:ea typeface="Verdana"/>
              </a:rPr>
              <a:t>Technology Refresh</a:t>
            </a:r>
            <a:endParaRPr lang="en-US" sz="1100">
              <a:solidFill>
                <a:srgbClr val="003869"/>
              </a:solidFill>
              <a:ea typeface="Verdana" panose="020B0604030504040204" pitchFamily="34" charset="0"/>
            </a:endParaRPr>
          </a:p>
          <a:p>
            <a:pPr>
              <a:buSzPct val="100000"/>
            </a:pPr>
            <a:r>
              <a:rPr lang="en-US" sz="1100">
                <a:solidFill>
                  <a:srgbClr val="003869"/>
                </a:solidFill>
                <a:latin typeface="Verdana"/>
                <a:ea typeface="Verdana"/>
              </a:rPr>
              <a:t>Technology Assessment</a:t>
            </a:r>
            <a:endParaRPr lang="en-US" sz="1100">
              <a:solidFill>
                <a:srgbClr val="003869"/>
              </a:solidFill>
              <a:ea typeface="Verdana" panose="020B0604030504040204" pitchFamily="34" charset="0"/>
            </a:endParaRPr>
          </a:p>
          <a:p>
            <a:pPr>
              <a:buSzPct val="100000"/>
            </a:pPr>
            <a:r>
              <a:rPr lang="en-US" sz="1100">
                <a:solidFill>
                  <a:srgbClr val="003869"/>
                </a:solidFill>
                <a:latin typeface="Verdana"/>
                <a:ea typeface="Verdana"/>
              </a:rPr>
              <a:t>Hardware Refresh</a:t>
            </a:r>
            <a:endParaRPr lang="en-US" sz="1100">
              <a:solidFill>
                <a:srgbClr val="003869"/>
              </a:solidFill>
              <a:ea typeface="Verdana" panose="020B0604030504040204" pitchFamily="34" charset="0"/>
            </a:endParaRPr>
          </a:p>
          <a:p>
            <a:pPr>
              <a:buSzPct val="100000"/>
            </a:pPr>
            <a:r>
              <a:rPr lang="en-US" sz="1100">
                <a:solidFill>
                  <a:srgbClr val="003869"/>
                </a:solidFill>
                <a:latin typeface="Verdana"/>
                <a:ea typeface="Verdana"/>
              </a:rPr>
              <a:t>Database Implementation</a:t>
            </a:r>
            <a:endParaRPr lang="en-US" sz="1100">
              <a:solidFill>
                <a:srgbClr val="003869"/>
              </a:solidFill>
              <a:ea typeface="Verdana" panose="020B0604030504040204" pitchFamily="34" charset="0"/>
            </a:endParaRPr>
          </a:p>
          <a:p>
            <a:pPr>
              <a:buSzPct val="100000"/>
            </a:pPr>
            <a:r>
              <a:rPr lang="en-US" sz="1100">
                <a:solidFill>
                  <a:srgbClr val="003869"/>
                </a:solidFill>
                <a:latin typeface="Verdana"/>
                <a:ea typeface="Verdana"/>
              </a:rPr>
              <a:t>Database Assessment</a:t>
            </a:r>
            <a:endParaRPr lang="en-US" sz="1100">
              <a:solidFill>
                <a:srgbClr val="003869"/>
              </a:solidFill>
              <a:ea typeface="Verdana" panose="020B0604030504040204" pitchFamily="34" charset="0"/>
            </a:endParaRPr>
          </a:p>
          <a:p>
            <a:pPr marL="0" indent="0">
              <a:buSzPct val="100000"/>
              <a:buNone/>
            </a:pPr>
            <a:r>
              <a:rPr lang="en-US" sz="1100" b="1">
                <a:solidFill>
                  <a:srgbClr val="003869"/>
                </a:solidFill>
                <a:latin typeface="Verdana"/>
                <a:ea typeface="Verdana"/>
              </a:rPr>
              <a:t>End User Projects</a:t>
            </a:r>
            <a:endParaRPr lang="en-US" sz="1100" b="1">
              <a:solidFill>
                <a:srgbClr val="003869"/>
              </a:solidFill>
              <a:ea typeface="Verdana" panose="020B0604030504040204" pitchFamily="34" charset="0"/>
            </a:endParaRPr>
          </a:p>
          <a:p>
            <a:pPr marL="171450" indent="-171450"/>
            <a:r>
              <a:rPr lang="en-US" sz="1100">
                <a:solidFill>
                  <a:srgbClr val="003869"/>
                </a:solidFill>
                <a:latin typeface="Verdana"/>
                <a:ea typeface="Verdana"/>
              </a:rPr>
              <a:t>PC Refresh</a:t>
            </a:r>
            <a:endParaRPr lang="en-US" sz="1100">
              <a:solidFill>
                <a:srgbClr val="003869"/>
              </a:solidFill>
              <a:ea typeface="Verdana" panose="020B0604030504040204" pitchFamily="34" charset="0"/>
            </a:endParaRPr>
          </a:p>
          <a:p>
            <a:pPr marL="171450" indent="-171450"/>
            <a:r>
              <a:rPr lang="en-US" sz="1100">
                <a:solidFill>
                  <a:srgbClr val="003869"/>
                </a:solidFill>
                <a:latin typeface="Verdana"/>
                <a:ea typeface="Verdana"/>
              </a:rPr>
              <a:t>Building Moves</a:t>
            </a:r>
            <a:endParaRPr lang="en-US" sz="1100">
              <a:solidFill>
                <a:srgbClr val="003869"/>
              </a:solidFill>
              <a:ea typeface="Verdana" panose="020B0604030504040204" pitchFamily="34" charset="0"/>
            </a:endParaRPr>
          </a:p>
          <a:p>
            <a:pPr marL="171450" indent="-171450"/>
            <a:r>
              <a:rPr lang="en-US" sz="1100">
                <a:solidFill>
                  <a:srgbClr val="003869"/>
                </a:solidFill>
                <a:latin typeface="Verdana"/>
                <a:ea typeface="Verdana"/>
              </a:rPr>
              <a:t>New Sire Turnups</a:t>
            </a:r>
            <a:endParaRPr lang="en-US" sz="1100">
              <a:solidFill>
                <a:srgbClr val="003869"/>
              </a:solidFill>
              <a:ea typeface="Verdana" panose="020B0604030504040204" pitchFamily="34" charset="0"/>
            </a:endParaRPr>
          </a:p>
          <a:p>
            <a:pPr marL="0" indent="0">
              <a:buSzPct val="100000"/>
              <a:buNone/>
            </a:pPr>
            <a:endParaRPr lang="en-US" sz="1100">
              <a:solidFill>
                <a:srgbClr val="003869"/>
              </a:solidFill>
              <a:ea typeface="Verdana" panose="020B0604030504040204" pitchFamily="34" charset="0"/>
            </a:endParaRPr>
          </a:p>
        </p:txBody>
      </p:sp>
    </p:spTree>
    <p:extLst>
      <p:ext uri="{BB962C8B-B14F-4D97-AF65-F5344CB8AC3E}">
        <p14:creationId xmlns:p14="http://schemas.microsoft.com/office/powerpoint/2010/main" val="22461491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855670-4110-4E03-9CA1-2B3CCA3CDE67}"/>
              </a:ext>
            </a:extLst>
          </p:cNvPr>
          <p:cNvSpPr>
            <a:spLocks noGrp="1"/>
          </p:cNvSpPr>
          <p:nvPr>
            <p:ph type="title"/>
          </p:nvPr>
        </p:nvSpPr>
        <p:spPr>
          <a:xfrm>
            <a:off x="0" y="128187"/>
            <a:ext cx="12192000" cy="1136591"/>
          </a:xfrm>
        </p:spPr>
        <p:txBody>
          <a:bodyPr/>
          <a:lstStyle/>
          <a:p>
            <a:r>
              <a:rPr lang="en-US">
                <a:latin typeface="Roboto"/>
                <a:ea typeface="Roboto"/>
                <a:cs typeface="Roboto"/>
              </a:rPr>
              <a:t>EI Executive Placement &amp; Staffing Services</a:t>
            </a:r>
            <a:endParaRPr lang="en-US"/>
          </a:p>
        </p:txBody>
      </p:sp>
      <p:sp>
        <p:nvSpPr>
          <p:cNvPr id="5" name="Text Placeholder 6">
            <a:extLst>
              <a:ext uri="{FF2B5EF4-FFF2-40B4-BE49-F238E27FC236}">
                <a16:creationId xmlns:a16="http://schemas.microsoft.com/office/drawing/2014/main" id="{269566B5-36B4-313E-D408-C9F3D3F99F57}"/>
              </a:ext>
            </a:extLst>
          </p:cNvPr>
          <p:cNvSpPr txBox="1">
            <a:spLocks/>
          </p:cNvSpPr>
          <p:nvPr/>
        </p:nvSpPr>
        <p:spPr>
          <a:xfrm>
            <a:off x="304706" y="1199874"/>
            <a:ext cx="11550398" cy="5425287"/>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t">
            <a:normAutofit lnSpcReduction="10000"/>
          </a:bodyPr>
          <a:lst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9pPr>
          </a:lstStyle>
          <a:p>
            <a:pPr marL="15875" indent="0">
              <a:buNone/>
            </a:pPr>
            <a:r>
              <a:rPr lang="en-US" sz="2400" b="1">
                <a:solidFill>
                  <a:srgbClr val="003869"/>
                </a:solidFill>
                <a:latin typeface="Roboto"/>
              </a:rPr>
              <a:t>Why EI?</a:t>
            </a:r>
          </a:p>
          <a:p>
            <a:pPr marL="15875" indent="0">
              <a:buNone/>
            </a:pPr>
            <a:r>
              <a:rPr lang="en-US" sz="2400">
                <a:solidFill>
                  <a:srgbClr val="003869"/>
                </a:solidFill>
                <a:latin typeface="Roboto"/>
                <a:ea typeface="Roboto"/>
                <a:cs typeface="Roboto"/>
              </a:rPr>
              <a:t>Staffed with some of the most talented Technology Visionaries, Engineers, and Architects in the IT industry, Enterprise Integration is uniquely structured to source, recruit, and qualify candidates above and beyond other IT Staffing firms. </a:t>
            </a:r>
            <a:r>
              <a:rPr lang="en-US" sz="2400">
                <a:solidFill>
                  <a:srgbClr val="003869"/>
                </a:solidFill>
                <a:latin typeface="Roboto"/>
              </a:rPr>
              <a:t>  </a:t>
            </a:r>
            <a:endParaRPr lang="en-US" sz="2400"/>
          </a:p>
          <a:p>
            <a:pPr marL="15875" indent="0">
              <a:buNone/>
            </a:pPr>
            <a:endParaRPr lang="en-US" sz="2400" b="1">
              <a:solidFill>
                <a:srgbClr val="003869"/>
              </a:solidFill>
              <a:latin typeface="Roboto"/>
            </a:endParaRPr>
          </a:p>
          <a:p>
            <a:pPr marL="15875" indent="0">
              <a:buNone/>
            </a:pPr>
            <a:r>
              <a:rPr lang="en-US" sz="2400" b="1">
                <a:solidFill>
                  <a:srgbClr val="003869"/>
                </a:solidFill>
                <a:latin typeface="Roboto"/>
              </a:rPr>
              <a:t>WHAT We Do</a:t>
            </a:r>
          </a:p>
          <a:p>
            <a:pPr>
              <a:spcBef>
                <a:spcPts val="0"/>
              </a:spcBef>
              <a:buFont typeface="Arial,Sans-Serif"/>
              <a:buChar char="•"/>
            </a:pPr>
            <a:r>
              <a:rPr lang="en-US" sz="2400">
                <a:solidFill>
                  <a:srgbClr val="003869"/>
                </a:solidFill>
                <a:latin typeface="Roboto"/>
                <a:cs typeface="Calibri"/>
              </a:rPr>
              <a:t>Retained Executive Search</a:t>
            </a:r>
          </a:p>
          <a:p>
            <a:pPr>
              <a:spcBef>
                <a:spcPts val="0"/>
              </a:spcBef>
              <a:buFont typeface="Arial,Sans-Serif"/>
              <a:buChar char="•"/>
            </a:pPr>
            <a:r>
              <a:rPr lang="en-US" sz="2400">
                <a:solidFill>
                  <a:srgbClr val="003869"/>
                </a:solidFill>
                <a:latin typeface="Roboto"/>
                <a:cs typeface="Calibri"/>
              </a:rPr>
              <a:t>Direct Placement</a:t>
            </a:r>
            <a:endParaRPr lang="en-US" sz="2400">
              <a:latin typeface="Roboto"/>
            </a:endParaRPr>
          </a:p>
          <a:p>
            <a:pPr>
              <a:spcBef>
                <a:spcPts val="0"/>
              </a:spcBef>
              <a:buFont typeface="Arial,Sans-Serif"/>
              <a:buChar char="•"/>
            </a:pPr>
            <a:r>
              <a:rPr lang="en-US" sz="2400">
                <a:solidFill>
                  <a:srgbClr val="003869"/>
                </a:solidFill>
                <a:latin typeface="Roboto"/>
                <a:cs typeface="Calibri"/>
              </a:rPr>
              <a:t>Staff Augmentation</a:t>
            </a:r>
          </a:p>
          <a:p>
            <a:pPr>
              <a:spcBef>
                <a:spcPts val="0"/>
              </a:spcBef>
              <a:buFont typeface="Arial,Sans-Serif"/>
              <a:buChar char="•"/>
            </a:pPr>
            <a:r>
              <a:rPr lang="en-US" sz="2400">
                <a:solidFill>
                  <a:srgbClr val="003869"/>
                </a:solidFill>
                <a:latin typeface="Roboto"/>
                <a:cs typeface="Calibri"/>
              </a:rPr>
              <a:t>Contract &amp; Direct Hire Placement</a:t>
            </a:r>
          </a:p>
          <a:p>
            <a:pPr>
              <a:spcBef>
                <a:spcPts val="0"/>
              </a:spcBef>
              <a:buFont typeface="Arial,Sans-Serif"/>
              <a:buChar char="•"/>
            </a:pPr>
            <a:r>
              <a:rPr lang="en-US" sz="2400">
                <a:solidFill>
                  <a:srgbClr val="003869"/>
                </a:solidFill>
                <a:latin typeface="Roboto"/>
                <a:cs typeface="Calibri"/>
              </a:rPr>
              <a:t>RPO Services (Sourcing, Recruiting, Background/Reference Checks, Onboarding, etc.)</a:t>
            </a:r>
          </a:p>
          <a:p>
            <a:pPr>
              <a:spcBef>
                <a:spcPts val="0"/>
              </a:spcBef>
              <a:buFont typeface="Arial,Sans-Serif"/>
              <a:buChar char="•"/>
            </a:pPr>
            <a:r>
              <a:rPr lang="en-US" sz="2400">
                <a:solidFill>
                  <a:srgbClr val="003869"/>
                </a:solidFill>
                <a:latin typeface="Roboto"/>
                <a:cs typeface="Calibri"/>
              </a:rPr>
              <a:t>Professional/Technical Consulting Services </a:t>
            </a:r>
          </a:p>
          <a:p>
            <a:pPr>
              <a:spcBef>
                <a:spcPts val="0"/>
              </a:spcBef>
              <a:buFont typeface="Arial,Sans-Serif"/>
              <a:buChar char="•"/>
            </a:pPr>
            <a:r>
              <a:rPr lang="en-US" sz="2400">
                <a:solidFill>
                  <a:srgbClr val="003869"/>
                </a:solidFill>
                <a:latin typeface="Roboto"/>
                <a:cs typeface="Calibri"/>
              </a:rPr>
              <a:t>Predictive Index – Personnel Behavioral Assessments</a:t>
            </a:r>
            <a:endParaRPr lang="en-US" sz="2400">
              <a:solidFill>
                <a:srgbClr val="003869"/>
              </a:solidFill>
              <a:latin typeface="Roboto"/>
            </a:endParaRPr>
          </a:p>
        </p:txBody>
      </p:sp>
      <p:sp>
        <p:nvSpPr>
          <p:cNvPr id="4" name="Rectangle 3">
            <a:extLst>
              <a:ext uri="{FF2B5EF4-FFF2-40B4-BE49-F238E27FC236}">
                <a16:creationId xmlns:a16="http://schemas.microsoft.com/office/drawing/2014/main" id="{2594359C-33F6-EC33-317E-69A8B6F2CA36}"/>
              </a:ext>
            </a:extLst>
          </p:cNvPr>
          <p:cNvSpPr/>
          <p:nvPr/>
        </p:nvSpPr>
        <p:spPr>
          <a:xfrm>
            <a:off x="8262192" y="3168573"/>
            <a:ext cx="3360144" cy="1927951"/>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algn="ctr"/>
            <a:r>
              <a:rPr lang="en-US">
                <a:latin typeface="Roboto"/>
                <a:ea typeface="Roboto"/>
                <a:cs typeface="Calibri"/>
              </a:rPr>
              <a:t>Insert Image</a:t>
            </a:r>
            <a:endParaRPr lang="en-US">
              <a:latin typeface="Roboto"/>
              <a:ea typeface="Roboto"/>
              <a:cs typeface="Roboto"/>
            </a:endParaRPr>
          </a:p>
        </p:txBody>
      </p:sp>
    </p:spTree>
    <p:extLst>
      <p:ext uri="{BB962C8B-B14F-4D97-AF65-F5344CB8AC3E}">
        <p14:creationId xmlns:p14="http://schemas.microsoft.com/office/powerpoint/2010/main" val="14359705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56FC9-191D-F04D-B52B-F4D939EBC437}"/>
              </a:ext>
            </a:extLst>
          </p:cNvPr>
          <p:cNvSpPr>
            <a:spLocks noGrp="1"/>
          </p:cNvSpPr>
          <p:nvPr>
            <p:ph type="title"/>
          </p:nvPr>
        </p:nvSpPr>
        <p:spPr>
          <a:xfrm>
            <a:off x="382210" y="0"/>
            <a:ext cx="11476428" cy="753533"/>
          </a:xfrm>
        </p:spPr>
        <p:txBody>
          <a:bodyPr>
            <a:normAutofit/>
          </a:bodyPr>
          <a:lstStyle/>
          <a:p>
            <a:r>
              <a:rPr lang="en-US"/>
              <a:t>EI Procurement Services</a:t>
            </a:r>
          </a:p>
        </p:txBody>
      </p:sp>
      <p:sp>
        <p:nvSpPr>
          <p:cNvPr id="9" name="Text Placeholder 6">
            <a:extLst>
              <a:ext uri="{FF2B5EF4-FFF2-40B4-BE49-F238E27FC236}">
                <a16:creationId xmlns:a16="http://schemas.microsoft.com/office/drawing/2014/main" id="{F450F554-9A6C-90EA-79B1-7A97FF469E09}"/>
              </a:ext>
            </a:extLst>
          </p:cNvPr>
          <p:cNvSpPr txBox="1">
            <a:spLocks/>
          </p:cNvSpPr>
          <p:nvPr/>
        </p:nvSpPr>
        <p:spPr>
          <a:xfrm>
            <a:off x="304706" y="750019"/>
            <a:ext cx="11550398" cy="5976130"/>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t">
            <a:normAutofit/>
          </a:bodyPr>
          <a:lst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535353"/>
                </a:solidFill>
                <a:uFillTx/>
                <a:latin typeface="Century Gothic"/>
                <a:ea typeface="Century Gothic"/>
                <a:cs typeface="Century Gothic"/>
                <a:sym typeface="Century Gothic"/>
              </a:defRPr>
            </a:lvl9pPr>
          </a:lstStyle>
          <a:p>
            <a:pPr marL="15875" indent="0">
              <a:buNone/>
            </a:pPr>
            <a:r>
              <a:rPr lang="en-US" sz="2400" b="1">
                <a:solidFill>
                  <a:srgbClr val="003869"/>
                </a:solidFill>
                <a:latin typeface="Roboto"/>
              </a:rPr>
              <a:t>Why EI?</a:t>
            </a:r>
            <a:endParaRPr lang="en-US" sz="2400">
              <a:ea typeface="Roboto"/>
              <a:cs typeface="Calibri"/>
            </a:endParaRPr>
          </a:p>
          <a:p>
            <a:pPr marL="15875" indent="0">
              <a:buNone/>
            </a:pPr>
            <a:r>
              <a:rPr lang="en-US" sz="2400">
                <a:solidFill>
                  <a:srgbClr val="003869"/>
                </a:solidFill>
                <a:latin typeface="Roboto"/>
                <a:ea typeface="Roboto"/>
                <a:cs typeface="Calibri"/>
              </a:rPr>
              <a:t>With a portfolio of industry leading partnerships, we deliver a brand-agnostic approach to consulting, design and procurement services – giving our clients access to the entire IT supply chain.</a:t>
            </a:r>
            <a:r>
              <a:rPr lang="en-US" sz="2400">
                <a:solidFill>
                  <a:srgbClr val="003869"/>
                </a:solidFill>
                <a:latin typeface="Roboto"/>
                <a:ea typeface="Roboto"/>
                <a:cs typeface="Roboto"/>
              </a:rPr>
              <a:t> </a:t>
            </a:r>
            <a:r>
              <a:rPr lang="en-US" sz="2400">
                <a:solidFill>
                  <a:srgbClr val="003869"/>
                </a:solidFill>
                <a:latin typeface="Roboto"/>
              </a:rPr>
              <a:t>  </a:t>
            </a:r>
            <a:endParaRPr lang="en-US" sz="2400"/>
          </a:p>
          <a:p>
            <a:pPr marL="15875" indent="0">
              <a:buNone/>
            </a:pPr>
            <a:endParaRPr lang="en-US" sz="2400" b="1">
              <a:solidFill>
                <a:srgbClr val="003869"/>
              </a:solidFill>
              <a:latin typeface="Roboto"/>
            </a:endParaRPr>
          </a:p>
          <a:p>
            <a:pPr marL="15875" indent="0">
              <a:buNone/>
            </a:pPr>
            <a:r>
              <a:rPr lang="en-US" sz="2400" b="1">
                <a:solidFill>
                  <a:srgbClr val="003869"/>
                </a:solidFill>
                <a:latin typeface="Roboto"/>
              </a:rPr>
              <a:t>WHAT We Do</a:t>
            </a:r>
          </a:p>
          <a:p>
            <a:pPr marL="0" indent="0">
              <a:spcBef>
                <a:spcPts val="400"/>
              </a:spcBef>
              <a:buNone/>
            </a:pPr>
            <a:r>
              <a:rPr lang="en-US" sz="1800" b="1">
                <a:solidFill>
                  <a:srgbClr val="003869"/>
                </a:solidFill>
                <a:latin typeface="Roboto"/>
                <a:ea typeface="Verdana"/>
                <a:cs typeface="Calibri"/>
              </a:rPr>
              <a:t>IT Hardware &amp; Software Procurement</a:t>
            </a:r>
            <a:endParaRPr lang="en-US" sz="1800">
              <a:solidFill>
                <a:srgbClr val="003869"/>
              </a:solidFill>
              <a:latin typeface="Roboto"/>
              <a:ea typeface="Verdana"/>
              <a:cs typeface="Calibri"/>
            </a:endParaRPr>
          </a:p>
          <a:p>
            <a:pPr>
              <a:spcBef>
                <a:spcPts val="400"/>
              </a:spcBef>
              <a:buFont typeface="Arial,Sans-Serif"/>
              <a:buChar char="•"/>
            </a:pPr>
            <a:r>
              <a:rPr lang="en-US" sz="1800">
                <a:solidFill>
                  <a:srgbClr val="003869"/>
                </a:solidFill>
                <a:latin typeface="Roboto"/>
                <a:ea typeface="Verdana"/>
                <a:cs typeface="Calibri"/>
              </a:rPr>
              <a:t>Data Center Infrastructure</a:t>
            </a:r>
          </a:p>
          <a:p>
            <a:pPr>
              <a:spcBef>
                <a:spcPts val="400"/>
              </a:spcBef>
              <a:buFont typeface="Arial,Sans-Serif"/>
              <a:buChar char="•"/>
            </a:pPr>
            <a:r>
              <a:rPr lang="en-US" sz="1800">
                <a:solidFill>
                  <a:srgbClr val="003869"/>
                </a:solidFill>
                <a:latin typeface="Roboto"/>
                <a:ea typeface="Verdana"/>
                <a:cs typeface="Calibri"/>
              </a:rPr>
              <a:t>Network, Virtualization, Storage, and Compute</a:t>
            </a:r>
          </a:p>
          <a:p>
            <a:pPr>
              <a:spcBef>
                <a:spcPts val="400"/>
              </a:spcBef>
              <a:buFont typeface="Arial,Sans-Serif"/>
              <a:buChar char="•"/>
            </a:pPr>
            <a:r>
              <a:rPr lang="en-US" sz="1800">
                <a:solidFill>
                  <a:srgbClr val="003869"/>
                </a:solidFill>
                <a:latin typeface="Roboto"/>
                <a:ea typeface="Verdana"/>
                <a:cs typeface="Calibri"/>
              </a:rPr>
              <a:t>Converged &amp; Hyperconverged</a:t>
            </a:r>
          </a:p>
          <a:p>
            <a:pPr>
              <a:spcBef>
                <a:spcPts val="400"/>
              </a:spcBef>
              <a:buFont typeface="Arial,Sans-Serif"/>
              <a:buChar char="•"/>
            </a:pPr>
            <a:r>
              <a:rPr lang="en-US" sz="1800">
                <a:solidFill>
                  <a:srgbClr val="003869"/>
                </a:solidFill>
                <a:latin typeface="Roboto"/>
                <a:ea typeface="Verdana"/>
                <a:cs typeface="Calibri"/>
              </a:rPr>
              <a:t>Private &amp; Public Cloud</a:t>
            </a:r>
          </a:p>
          <a:p>
            <a:pPr>
              <a:spcBef>
                <a:spcPts val="400"/>
              </a:spcBef>
              <a:buFont typeface="Arial,Sans-Serif"/>
              <a:buChar char="•"/>
            </a:pPr>
            <a:r>
              <a:rPr lang="en-US" sz="1800">
                <a:solidFill>
                  <a:srgbClr val="003869"/>
                </a:solidFill>
                <a:latin typeface="Roboto"/>
                <a:ea typeface="Verdana"/>
                <a:cs typeface="Calibri"/>
              </a:rPr>
              <a:t>End User Computing &amp; Mobility</a:t>
            </a:r>
          </a:p>
          <a:p>
            <a:pPr>
              <a:spcBef>
                <a:spcPts val="400"/>
              </a:spcBef>
              <a:buFont typeface="Arial,Sans-Serif"/>
              <a:buChar char="•"/>
            </a:pPr>
            <a:r>
              <a:rPr lang="en-US" sz="1800">
                <a:solidFill>
                  <a:srgbClr val="003869"/>
                </a:solidFill>
                <a:latin typeface="Roboto"/>
                <a:ea typeface="Verdana"/>
                <a:cs typeface="Calibri"/>
              </a:rPr>
              <a:t>Collaboration and Remote Workforce Technologies </a:t>
            </a:r>
          </a:p>
          <a:p>
            <a:pPr>
              <a:spcBef>
                <a:spcPts val="400"/>
              </a:spcBef>
              <a:buFont typeface="Arial,Sans-Serif"/>
              <a:buChar char="•"/>
            </a:pPr>
            <a:r>
              <a:rPr lang="en-US" sz="1800">
                <a:solidFill>
                  <a:srgbClr val="003869"/>
                </a:solidFill>
                <a:latin typeface="Roboto"/>
                <a:ea typeface="Verdana"/>
                <a:cs typeface="Calibri"/>
              </a:rPr>
              <a:t>Leverage our partner relationships</a:t>
            </a:r>
          </a:p>
          <a:p>
            <a:pPr>
              <a:spcBef>
                <a:spcPts val="400"/>
              </a:spcBef>
              <a:buFont typeface="Arial,Sans-Serif"/>
              <a:buChar char="•"/>
            </a:pPr>
            <a:r>
              <a:rPr lang="en-US" sz="1800">
                <a:solidFill>
                  <a:srgbClr val="003869"/>
                </a:solidFill>
                <a:latin typeface="Roboto"/>
                <a:ea typeface="Verdana"/>
                <a:cs typeface="Calibri"/>
              </a:rPr>
              <a:t>Financial Planning and Life Cycle Management </a:t>
            </a:r>
            <a:endParaRPr lang="en-US" sz="1800">
              <a:solidFill>
                <a:srgbClr val="003869"/>
              </a:solidFill>
              <a:latin typeface="Roboto"/>
            </a:endParaRPr>
          </a:p>
        </p:txBody>
      </p:sp>
      <p:pic>
        <p:nvPicPr>
          <p:cNvPr id="5" name="Picture 4" descr="A picture containing text&#10;&#10;Description automatically generated">
            <a:extLst>
              <a:ext uri="{FF2B5EF4-FFF2-40B4-BE49-F238E27FC236}">
                <a16:creationId xmlns:a16="http://schemas.microsoft.com/office/drawing/2014/main" id="{3CC7B862-3A1B-BB4F-B404-E5288BD8D7EE}"/>
              </a:ext>
            </a:extLst>
          </p:cNvPr>
          <p:cNvPicPr>
            <a:picLocks noChangeAspect="1"/>
          </p:cNvPicPr>
          <p:nvPr/>
        </p:nvPicPr>
        <p:blipFill>
          <a:blip r:embed="rId2"/>
          <a:stretch>
            <a:fillRect/>
          </a:stretch>
        </p:blipFill>
        <p:spPr>
          <a:xfrm>
            <a:off x="8047626" y="2138717"/>
            <a:ext cx="3475653" cy="4865914"/>
          </a:xfrm>
          <a:prstGeom prst="rect">
            <a:avLst/>
          </a:prstGeom>
        </p:spPr>
      </p:pic>
    </p:spTree>
    <p:extLst>
      <p:ext uri="{BB962C8B-B14F-4D97-AF65-F5344CB8AC3E}">
        <p14:creationId xmlns:p14="http://schemas.microsoft.com/office/powerpoint/2010/main" val="10445771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AD63DC-7210-44B3-F4B8-D23000FD4AED}"/>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272B4954-DABF-436A-9304-A25DEEE35256}"/>
              </a:ext>
            </a:extLst>
          </p:cNvPr>
          <p:cNvSpPr txBox="1"/>
          <p:nvPr/>
        </p:nvSpPr>
        <p:spPr>
          <a:xfrm>
            <a:off x="2345267" y="1800978"/>
            <a:ext cx="7899400" cy="677108"/>
          </a:xfrm>
          <a:prstGeom prst="rect">
            <a:avLst/>
          </a:prstGeom>
          <a:noFill/>
        </p:spPr>
        <p:txBody>
          <a:bodyPr wrap="square">
            <a:spAutoFit/>
          </a:bodyPr>
          <a:lstStyle/>
          <a:p>
            <a:pPr algn="ctr"/>
            <a:r>
              <a:rPr lang="en-US" sz="3800" b="1">
                <a:solidFill>
                  <a:schemeClr val="bg1"/>
                </a:solidFill>
                <a:latin typeface="Open Sans" panose="020B0606030504020204" pitchFamily="34" charset="0"/>
                <a:ea typeface="Open Sans" panose="020B0606030504020204" pitchFamily="34" charset="0"/>
                <a:cs typeface="Open Sans" panose="020B0606030504020204" pitchFamily="34" charset="0"/>
              </a:rPr>
              <a:t>Solution Design Overview</a:t>
            </a:r>
          </a:p>
        </p:txBody>
      </p:sp>
    </p:spTree>
    <p:extLst>
      <p:ext uri="{BB962C8B-B14F-4D97-AF65-F5344CB8AC3E}">
        <p14:creationId xmlns:p14="http://schemas.microsoft.com/office/powerpoint/2010/main" val="8618664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ectangle 91">
            <a:extLst>
              <a:ext uri="{FF2B5EF4-FFF2-40B4-BE49-F238E27FC236}">
                <a16:creationId xmlns:a16="http://schemas.microsoft.com/office/drawing/2014/main" id="{CA080E7C-3905-4C8B-A5A9-46475277C66F}"/>
              </a:ext>
            </a:extLst>
          </p:cNvPr>
          <p:cNvSpPr/>
          <p:nvPr/>
        </p:nvSpPr>
        <p:spPr>
          <a:xfrm>
            <a:off x="5324578" y="188808"/>
            <a:ext cx="4664379" cy="50381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5" name="Rectangle 204">
            <a:extLst>
              <a:ext uri="{FF2B5EF4-FFF2-40B4-BE49-F238E27FC236}">
                <a16:creationId xmlns:a16="http://schemas.microsoft.com/office/drawing/2014/main" id="{ECB14B4C-843D-4034-8E43-1B768D3C4DC6}"/>
              </a:ext>
            </a:extLst>
          </p:cNvPr>
          <p:cNvSpPr/>
          <p:nvPr/>
        </p:nvSpPr>
        <p:spPr>
          <a:xfrm>
            <a:off x="2007402" y="192140"/>
            <a:ext cx="1569477" cy="112318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1" name="Rectangle 120">
            <a:extLst>
              <a:ext uri="{FF2B5EF4-FFF2-40B4-BE49-F238E27FC236}">
                <a16:creationId xmlns:a16="http://schemas.microsoft.com/office/drawing/2014/main" id="{141772AA-1887-4B84-9449-41A309D5EA36}"/>
              </a:ext>
            </a:extLst>
          </p:cNvPr>
          <p:cNvSpPr/>
          <p:nvPr/>
        </p:nvSpPr>
        <p:spPr>
          <a:xfrm>
            <a:off x="5013806" y="5530489"/>
            <a:ext cx="2509317" cy="121204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0" name="Rectangle 119">
            <a:extLst>
              <a:ext uri="{FF2B5EF4-FFF2-40B4-BE49-F238E27FC236}">
                <a16:creationId xmlns:a16="http://schemas.microsoft.com/office/drawing/2014/main" id="{D46DDD2D-06F2-4E5F-8401-DEB60A1F013A}"/>
              </a:ext>
            </a:extLst>
          </p:cNvPr>
          <p:cNvSpPr/>
          <p:nvPr/>
        </p:nvSpPr>
        <p:spPr>
          <a:xfrm>
            <a:off x="3540828" y="188808"/>
            <a:ext cx="1569477" cy="655488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Oval 20">
            <a:extLst>
              <a:ext uri="{FF2B5EF4-FFF2-40B4-BE49-F238E27FC236}">
                <a16:creationId xmlns:a16="http://schemas.microsoft.com/office/drawing/2014/main" id="{1DFBC6EA-61A0-4B58-8AA4-0ECCADEAF72A}"/>
              </a:ext>
            </a:extLst>
          </p:cNvPr>
          <p:cNvSpPr/>
          <p:nvPr/>
        </p:nvSpPr>
        <p:spPr>
          <a:xfrm>
            <a:off x="9900895" y="205140"/>
            <a:ext cx="2406315" cy="1792808"/>
          </a:xfrm>
          <a:prstGeom prst="ellipse">
            <a:avLst/>
          </a:prstGeom>
          <a:solidFill>
            <a:schemeClr val="accent2">
              <a:lumMod val="20000"/>
              <a:lumOff val="80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4" name="Rectangle 53">
            <a:extLst>
              <a:ext uri="{FF2B5EF4-FFF2-40B4-BE49-F238E27FC236}">
                <a16:creationId xmlns:a16="http://schemas.microsoft.com/office/drawing/2014/main" id="{D813DDB4-75F4-4C0A-BA11-47CF5B39A4F1}"/>
              </a:ext>
            </a:extLst>
          </p:cNvPr>
          <p:cNvSpPr/>
          <p:nvPr/>
        </p:nvSpPr>
        <p:spPr>
          <a:xfrm>
            <a:off x="7755060" y="636105"/>
            <a:ext cx="1965051" cy="1269332"/>
          </a:xfrm>
          <a:prstGeom prst="rect">
            <a:avLst/>
          </a:prstGeom>
          <a:gradFill flip="none" rotWithShape="1">
            <a:gsLst>
              <a:gs pos="0">
                <a:schemeClr val="accent5">
                  <a:alpha val="4000"/>
                </a:schemeClr>
              </a:gs>
              <a:gs pos="51300">
                <a:schemeClr val="accent5">
                  <a:alpha val="55000"/>
                </a:schemeClr>
              </a:gs>
              <a:gs pos="100000">
                <a:schemeClr val="accent5">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BC2D2198-7526-473C-A2FE-B34A92603020}"/>
              </a:ext>
            </a:extLst>
          </p:cNvPr>
          <p:cNvSpPr/>
          <p:nvPr/>
        </p:nvSpPr>
        <p:spPr>
          <a:xfrm>
            <a:off x="7773309" y="2090458"/>
            <a:ext cx="1965051" cy="1269332"/>
          </a:xfrm>
          <a:prstGeom prst="rect">
            <a:avLst/>
          </a:prstGeom>
          <a:gradFill flip="none" rotWithShape="1">
            <a:gsLst>
              <a:gs pos="0">
                <a:schemeClr val="accent5">
                  <a:alpha val="4000"/>
                </a:schemeClr>
              </a:gs>
              <a:gs pos="51300">
                <a:schemeClr val="accent5">
                  <a:alpha val="55000"/>
                </a:schemeClr>
              </a:gs>
              <a:gs pos="100000">
                <a:schemeClr val="accent5">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399C4741-4279-4C87-9C90-84D1488C9173}"/>
              </a:ext>
            </a:extLst>
          </p:cNvPr>
          <p:cNvSpPr/>
          <p:nvPr/>
        </p:nvSpPr>
        <p:spPr>
          <a:xfrm>
            <a:off x="7773309" y="3573379"/>
            <a:ext cx="1965051" cy="1269333"/>
          </a:xfrm>
          <a:prstGeom prst="rect">
            <a:avLst/>
          </a:prstGeom>
          <a:gradFill flip="none" rotWithShape="1">
            <a:gsLst>
              <a:gs pos="0">
                <a:schemeClr val="accent5">
                  <a:alpha val="4000"/>
                </a:schemeClr>
              </a:gs>
              <a:gs pos="51300">
                <a:schemeClr val="accent5">
                  <a:alpha val="55000"/>
                </a:schemeClr>
              </a:gs>
              <a:gs pos="100000">
                <a:schemeClr val="accent5">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38" name="Picture 14" descr="N-able N-central Reviews 2021: Details, Pricing, &amp;amp; Features | G2">
            <a:extLst>
              <a:ext uri="{FF2B5EF4-FFF2-40B4-BE49-F238E27FC236}">
                <a16:creationId xmlns:a16="http://schemas.microsoft.com/office/drawing/2014/main" id="{A44F88AE-C3D7-44D7-B0B3-FB5E8B61D7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2984" y="1779780"/>
            <a:ext cx="1222482" cy="64180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CDE078A0-9484-4566-97D2-92ABD3F18B50}"/>
              </a:ext>
            </a:extLst>
          </p:cNvPr>
          <p:cNvPicPr>
            <a:picLocks noChangeAspect="1"/>
          </p:cNvPicPr>
          <p:nvPr/>
        </p:nvPicPr>
        <p:blipFill>
          <a:blip r:embed="rId3"/>
          <a:stretch>
            <a:fillRect/>
          </a:stretch>
        </p:blipFill>
        <p:spPr>
          <a:xfrm>
            <a:off x="2681885" y="1747551"/>
            <a:ext cx="430786" cy="830198"/>
          </a:xfrm>
          <a:prstGeom prst="rect">
            <a:avLst/>
          </a:prstGeom>
        </p:spPr>
      </p:pic>
      <p:pic>
        <p:nvPicPr>
          <p:cNvPr id="8" name="Graphic 7" descr="Programmer male with solid fill">
            <a:extLst>
              <a:ext uri="{FF2B5EF4-FFF2-40B4-BE49-F238E27FC236}">
                <a16:creationId xmlns:a16="http://schemas.microsoft.com/office/drawing/2014/main" id="{0E742620-640E-445A-8871-539F58C2601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98609" y="764311"/>
            <a:ext cx="641803" cy="641803"/>
          </a:xfrm>
          <a:prstGeom prst="rect">
            <a:avLst/>
          </a:prstGeom>
        </p:spPr>
      </p:pic>
      <p:pic>
        <p:nvPicPr>
          <p:cNvPr id="1046" name="Picture 22" descr="Network Management Software and Tools | Auvik Networks">
            <a:extLst>
              <a:ext uri="{FF2B5EF4-FFF2-40B4-BE49-F238E27FC236}">
                <a16:creationId xmlns:a16="http://schemas.microsoft.com/office/drawing/2014/main" id="{85A92B3D-02E1-46D7-AFD5-5E45254364B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5953" y="2935442"/>
            <a:ext cx="716543" cy="334984"/>
          </a:xfrm>
          <a:prstGeom prst="rect">
            <a:avLst/>
          </a:prstGeom>
          <a:noFill/>
          <a:extLst>
            <a:ext uri="{909E8E84-426E-40DD-AFC4-6F175D3DCCD1}">
              <a14:hiddenFill xmlns:a14="http://schemas.microsoft.com/office/drawing/2010/main">
                <a:solidFill>
                  <a:srgbClr val="FFFFFF"/>
                </a:solidFill>
              </a14:hiddenFill>
            </a:ext>
          </a:extLst>
        </p:spPr>
      </p:pic>
      <p:pic>
        <p:nvPicPr>
          <p:cNvPr id="10" name="Graphic 9" descr="Call center with solid fill">
            <a:extLst>
              <a:ext uri="{FF2B5EF4-FFF2-40B4-BE49-F238E27FC236}">
                <a16:creationId xmlns:a16="http://schemas.microsoft.com/office/drawing/2014/main" id="{EF805CB0-1A3A-4490-A088-C4F02EF1884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053917" y="3951579"/>
            <a:ext cx="584302" cy="584302"/>
          </a:xfrm>
          <a:prstGeom prst="rect">
            <a:avLst/>
          </a:prstGeom>
        </p:spPr>
      </p:pic>
      <p:pic>
        <p:nvPicPr>
          <p:cNvPr id="12" name="Graphic 11" descr="Programmer male outline">
            <a:extLst>
              <a:ext uri="{FF2B5EF4-FFF2-40B4-BE49-F238E27FC236}">
                <a16:creationId xmlns:a16="http://schemas.microsoft.com/office/drawing/2014/main" id="{A4ECCD74-8F70-4382-B2CB-27F728516AF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802731" y="759512"/>
            <a:ext cx="641804" cy="641804"/>
          </a:xfrm>
          <a:prstGeom prst="rect">
            <a:avLst/>
          </a:prstGeom>
        </p:spPr>
      </p:pic>
      <p:pic>
        <p:nvPicPr>
          <p:cNvPr id="14" name="Picture 13">
            <a:extLst>
              <a:ext uri="{FF2B5EF4-FFF2-40B4-BE49-F238E27FC236}">
                <a16:creationId xmlns:a16="http://schemas.microsoft.com/office/drawing/2014/main" id="{5236953E-96A2-45FA-87B4-342F8DE0B082}"/>
              </a:ext>
            </a:extLst>
          </p:cNvPr>
          <p:cNvPicPr>
            <a:picLocks noChangeAspect="1"/>
          </p:cNvPicPr>
          <p:nvPr/>
        </p:nvPicPr>
        <p:blipFill>
          <a:blip r:embed="rId11"/>
          <a:stretch>
            <a:fillRect/>
          </a:stretch>
        </p:blipFill>
        <p:spPr>
          <a:xfrm>
            <a:off x="2466331" y="3044776"/>
            <a:ext cx="861894" cy="310898"/>
          </a:xfrm>
          <a:prstGeom prst="rect">
            <a:avLst/>
          </a:prstGeom>
        </p:spPr>
      </p:pic>
      <p:pic>
        <p:nvPicPr>
          <p:cNvPr id="16" name="Graphic 15" descr="Electrician male with solid fill">
            <a:extLst>
              <a:ext uri="{FF2B5EF4-FFF2-40B4-BE49-F238E27FC236}">
                <a16:creationId xmlns:a16="http://schemas.microsoft.com/office/drawing/2014/main" id="{AD7B1E72-6E6E-48E5-BBCD-250ED9C26EE6}"/>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479317" y="2409927"/>
            <a:ext cx="584302" cy="584302"/>
          </a:xfrm>
          <a:prstGeom prst="rect">
            <a:avLst/>
          </a:prstGeom>
        </p:spPr>
      </p:pic>
      <p:pic>
        <p:nvPicPr>
          <p:cNvPr id="1056" name="Picture 32" descr="Microsoft Office 365">
            <a:extLst>
              <a:ext uri="{FF2B5EF4-FFF2-40B4-BE49-F238E27FC236}">
                <a16:creationId xmlns:a16="http://schemas.microsoft.com/office/drawing/2014/main" id="{1DEF4D11-4FB1-4084-A5E0-D2022F9FCC4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62004" y="5863006"/>
            <a:ext cx="1035513" cy="616130"/>
          </a:xfrm>
          <a:prstGeom prst="rect">
            <a:avLst/>
          </a:prstGeom>
          <a:noFill/>
          <a:extLst>
            <a:ext uri="{909E8E84-426E-40DD-AFC4-6F175D3DCCD1}">
              <a14:hiddenFill xmlns:a14="http://schemas.microsoft.com/office/drawing/2010/main">
                <a:solidFill>
                  <a:srgbClr val="FFFFFF"/>
                </a:solidFill>
              </a14:hiddenFill>
            </a:ext>
          </a:extLst>
        </p:spPr>
      </p:pic>
      <p:pic>
        <p:nvPicPr>
          <p:cNvPr id="18" name="Graphic 17" descr="Database outline">
            <a:extLst>
              <a:ext uri="{FF2B5EF4-FFF2-40B4-BE49-F238E27FC236}">
                <a16:creationId xmlns:a16="http://schemas.microsoft.com/office/drawing/2014/main" id="{1E3942FF-EEB0-4E2B-974D-263086978F72}"/>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925953" y="4777997"/>
            <a:ext cx="699313" cy="699313"/>
          </a:xfrm>
          <a:prstGeom prst="rect">
            <a:avLst/>
          </a:prstGeom>
        </p:spPr>
      </p:pic>
      <p:pic>
        <p:nvPicPr>
          <p:cNvPr id="1060" name="Picture 36" descr="ConnectWise Manage">
            <a:extLst>
              <a:ext uri="{FF2B5EF4-FFF2-40B4-BE49-F238E27FC236}">
                <a16:creationId xmlns:a16="http://schemas.microsoft.com/office/drawing/2014/main" id="{128D58B3-79AB-49DE-95F7-B7E8B225B8E8}"/>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705492" y="857390"/>
            <a:ext cx="1157467" cy="413381"/>
          </a:xfrm>
          <a:prstGeom prst="rect">
            <a:avLst/>
          </a:prstGeom>
          <a:noFill/>
          <a:extLst>
            <a:ext uri="{909E8E84-426E-40DD-AFC4-6F175D3DCCD1}">
              <a14:hiddenFill xmlns:a14="http://schemas.microsoft.com/office/drawing/2010/main">
                <a:solidFill>
                  <a:srgbClr val="FFFFFF"/>
                </a:solidFill>
              </a14:hiddenFill>
            </a:ext>
          </a:extLst>
        </p:spPr>
      </p:pic>
      <p:pic>
        <p:nvPicPr>
          <p:cNvPr id="1064" name="Picture 40" descr="Community Icon Vector Clipart - Full Size Clipart (#517748) - PinClipart">
            <a:extLst>
              <a:ext uri="{FF2B5EF4-FFF2-40B4-BE49-F238E27FC236}">
                <a16:creationId xmlns:a16="http://schemas.microsoft.com/office/drawing/2014/main" id="{A553E36F-A436-487A-8EC4-4F72D5BE3E34}"/>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771468" y="5685925"/>
            <a:ext cx="895709" cy="713349"/>
          </a:xfrm>
          <a:prstGeom prst="rect">
            <a:avLst/>
          </a:prstGeom>
          <a:noFill/>
          <a:extLst>
            <a:ext uri="{909E8E84-426E-40DD-AFC4-6F175D3DCCD1}">
              <a14:hiddenFill xmlns:a14="http://schemas.microsoft.com/office/drawing/2010/main">
                <a:solidFill>
                  <a:srgbClr val="FFFFFF"/>
                </a:solidFill>
              </a14:hiddenFill>
            </a:ext>
          </a:extLst>
        </p:spPr>
      </p:pic>
      <p:pic>
        <p:nvPicPr>
          <p:cNvPr id="1066" name="Picture 42" descr="Computer Icon Graphic by rudezstudio · Creative Fabrica">
            <a:extLst>
              <a:ext uri="{FF2B5EF4-FFF2-40B4-BE49-F238E27FC236}">
                <a16:creationId xmlns:a16="http://schemas.microsoft.com/office/drawing/2014/main" id="{ED9BDE98-EE68-4693-A9D6-AE8FF50D3D82}"/>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637692" y="5703120"/>
            <a:ext cx="1105026" cy="735414"/>
          </a:xfrm>
          <a:prstGeom prst="rect">
            <a:avLst/>
          </a:prstGeom>
          <a:noFill/>
          <a:extLst>
            <a:ext uri="{909E8E84-426E-40DD-AFC4-6F175D3DCCD1}">
              <a14:hiddenFill xmlns:a14="http://schemas.microsoft.com/office/drawing/2010/main">
                <a:solidFill>
                  <a:srgbClr val="FFFFFF"/>
                </a:solidFill>
              </a14:hiddenFill>
            </a:ext>
          </a:extLst>
        </p:spPr>
      </p:pic>
      <p:pic>
        <p:nvPicPr>
          <p:cNvPr id="49" name="Graphic 48" descr="Call center with solid fill">
            <a:extLst>
              <a:ext uri="{FF2B5EF4-FFF2-40B4-BE49-F238E27FC236}">
                <a16:creationId xmlns:a16="http://schemas.microsoft.com/office/drawing/2014/main" id="{3B3FD5F9-70C2-4758-BE95-9C3063A1401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927171" y="3951579"/>
            <a:ext cx="584302" cy="584302"/>
          </a:xfrm>
          <a:prstGeom prst="rect">
            <a:avLst/>
          </a:prstGeom>
        </p:spPr>
      </p:pic>
      <p:sp>
        <p:nvSpPr>
          <p:cNvPr id="20" name="TextBox 19">
            <a:extLst>
              <a:ext uri="{FF2B5EF4-FFF2-40B4-BE49-F238E27FC236}">
                <a16:creationId xmlns:a16="http://schemas.microsoft.com/office/drawing/2014/main" id="{A50DA41E-816B-4748-BE4E-D031BFF51DD2}"/>
              </a:ext>
            </a:extLst>
          </p:cNvPr>
          <p:cNvSpPr txBox="1"/>
          <p:nvPr/>
        </p:nvSpPr>
        <p:spPr>
          <a:xfrm>
            <a:off x="8061960" y="4535881"/>
            <a:ext cx="593432"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panose="020F0502020204030204"/>
                <a:ea typeface="+mn-ea"/>
                <a:cs typeface="+mn-cs"/>
              </a:rPr>
              <a:t>24x7 NOC</a:t>
            </a:r>
          </a:p>
        </p:txBody>
      </p:sp>
      <p:sp>
        <p:nvSpPr>
          <p:cNvPr id="51" name="TextBox 50">
            <a:extLst>
              <a:ext uri="{FF2B5EF4-FFF2-40B4-BE49-F238E27FC236}">
                <a16:creationId xmlns:a16="http://schemas.microsoft.com/office/drawing/2014/main" id="{F6CFDFA9-8F67-4200-8D1E-C15DD5F0CC84}"/>
              </a:ext>
            </a:extLst>
          </p:cNvPr>
          <p:cNvSpPr txBox="1"/>
          <p:nvPr/>
        </p:nvSpPr>
        <p:spPr>
          <a:xfrm>
            <a:off x="8869665" y="4486086"/>
            <a:ext cx="69931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panose="020F0502020204030204"/>
                <a:ea typeface="+mn-ea"/>
                <a:cs typeface="+mn-cs"/>
              </a:rPr>
              <a:t>24x7 Service Desk</a:t>
            </a:r>
          </a:p>
        </p:txBody>
      </p:sp>
      <p:sp>
        <p:nvSpPr>
          <p:cNvPr id="52" name="TextBox 51">
            <a:extLst>
              <a:ext uri="{FF2B5EF4-FFF2-40B4-BE49-F238E27FC236}">
                <a16:creationId xmlns:a16="http://schemas.microsoft.com/office/drawing/2014/main" id="{10E6A817-7AFA-42CB-8CA2-09486BF13302}"/>
              </a:ext>
            </a:extLst>
          </p:cNvPr>
          <p:cNvSpPr txBox="1"/>
          <p:nvPr/>
        </p:nvSpPr>
        <p:spPr>
          <a:xfrm>
            <a:off x="8398609" y="3015772"/>
            <a:ext cx="745717" cy="21544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panose="020F0502020204030204"/>
                <a:ea typeface="+mn-ea"/>
                <a:cs typeface="+mn-cs"/>
              </a:rPr>
              <a:t>Field Services</a:t>
            </a:r>
          </a:p>
        </p:txBody>
      </p:sp>
      <p:sp>
        <p:nvSpPr>
          <p:cNvPr id="53" name="TextBox 52">
            <a:extLst>
              <a:ext uri="{FF2B5EF4-FFF2-40B4-BE49-F238E27FC236}">
                <a16:creationId xmlns:a16="http://schemas.microsoft.com/office/drawing/2014/main" id="{D5F238CB-7296-4D9F-8115-A2DE7FCD481B}"/>
              </a:ext>
            </a:extLst>
          </p:cNvPr>
          <p:cNvSpPr txBox="1"/>
          <p:nvPr/>
        </p:nvSpPr>
        <p:spPr>
          <a:xfrm>
            <a:off x="8339080" y="1402490"/>
            <a:ext cx="797013"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panose="020F0502020204030204"/>
                <a:ea typeface="+mn-ea"/>
                <a:cs typeface="+mn-cs"/>
              </a:rPr>
              <a:t>L3 Engineering</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TextBox 55">
            <a:extLst>
              <a:ext uri="{FF2B5EF4-FFF2-40B4-BE49-F238E27FC236}">
                <a16:creationId xmlns:a16="http://schemas.microsoft.com/office/drawing/2014/main" id="{BFC05C12-56FF-420E-9007-F899995513BD}"/>
              </a:ext>
            </a:extLst>
          </p:cNvPr>
          <p:cNvSpPr txBox="1"/>
          <p:nvPr/>
        </p:nvSpPr>
        <p:spPr>
          <a:xfrm>
            <a:off x="10476664" y="1413100"/>
            <a:ext cx="1293945"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panose="020F0502020204030204"/>
                <a:ea typeface="+mn-ea"/>
                <a:cs typeface="+mn-cs"/>
              </a:rPr>
              <a:t>Client LOB System Support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23" name="Straight Arrow Connector 22">
            <a:extLst>
              <a:ext uri="{FF2B5EF4-FFF2-40B4-BE49-F238E27FC236}">
                <a16:creationId xmlns:a16="http://schemas.microsoft.com/office/drawing/2014/main" id="{CA1B775F-315E-4BB1-8DB5-0E4E92F9EBB8}"/>
              </a:ext>
            </a:extLst>
          </p:cNvPr>
          <p:cNvCxnSpPr>
            <a:stCxn id="6" idx="2"/>
            <a:endCxn id="14" idx="0"/>
          </p:cNvCxnSpPr>
          <p:nvPr/>
        </p:nvCxnSpPr>
        <p:spPr>
          <a:xfrm>
            <a:off x="2897278" y="2577749"/>
            <a:ext cx="0" cy="467027"/>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B725FDB2-67F6-4736-91D2-3F1ABF11A331}"/>
              </a:ext>
            </a:extLst>
          </p:cNvPr>
          <p:cNvCxnSpPr/>
          <p:nvPr/>
        </p:nvCxnSpPr>
        <p:spPr>
          <a:xfrm flipH="1">
            <a:off x="3181149" y="2090458"/>
            <a:ext cx="81814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671BD1A7-C4E5-406D-9050-F6660166F9BF}"/>
              </a:ext>
            </a:extLst>
          </p:cNvPr>
          <p:cNvCxnSpPr>
            <a:endCxn id="14" idx="3"/>
          </p:cNvCxnSpPr>
          <p:nvPr/>
        </p:nvCxnSpPr>
        <p:spPr>
          <a:xfrm flipH="1">
            <a:off x="3328225" y="3200225"/>
            <a:ext cx="50263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79AFB332-0B2B-4C6B-9187-62CA53255F7E}"/>
              </a:ext>
            </a:extLst>
          </p:cNvPr>
          <p:cNvCxnSpPr/>
          <p:nvPr/>
        </p:nvCxnSpPr>
        <p:spPr>
          <a:xfrm>
            <a:off x="2303904" y="2090458"/>
            <a:ext cx="32485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C497CF79-98E6-44AA-9726-75B794DBE6BF}"/>
              </a:ext>
            </a:extLst>
          </p:cNvPr>
          <p:cNvSpPr txBox="1"/>
          <p:nvPr/>
        </p:nvSpPr>
        <p:spPr>
          <a:xfrm>
            <a:off x="2300811" y="1489373"/>
            <a:ext cx="1192955" cy="21544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panose="020F0502020204030204"/>
                <a:ea typeface="+mn-ea"/>
                <a:cs typeface="+mn-cs"/>
              </a:rPr>
              <a:t>Client Storage/Compute</a:t>
            </a:r>
          </a:p>
        </p:txBody>
      </p:sp>
      <p:sp>
        <p:nvSpPr>
          <p:cNvPr id="66" name="TextBox 65">
            <a:extLst>
              <a:ext uri="{FF2B5EF4-FFF2-40B4-BE49-F238E27FC236}">
                <a16:creationId xmlns:a16="http://schemas.microsoft.com/office/drawing/2014/main" id="{FA7A0D8A-F788-48A9-8316-1DCCA377D28C}"/>
              </a:ext>
            </a:extLst>
          </p:cNvPr>
          <p:cNvSpPr txBox="1"/>
          <p:nvPr/>
        </p:nvSpPr>
        <p:spPr>
          <a:xfrm>
            <a:off x="2492364" y="3332771"/>
            <a:ext cx="809838" cy="21544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panose="020F0502020204030204"/>
                <a:ea typeface="+mn-ea"/>
                <a:cs typeface="+mn-cs"/>
              </a:rPr>
              <a:t>Client Network</a:t>
            </a:r>
          </a:p>
        </p:txBody>
      </p:sp>
      <p:cxnSp>
        <p:nvCxnSpPr>
          <p:cNvPr id="31" name="Straight Connector 30">
            <a:extLst>
              <a:ext uri="{FF2B5EF4-FFF2-40B4-BE49-F238E27FC236}">
                <a16:creationId xmlns:a16="http://schemas.microsoft.com/office/drawing/2014/main" id="{91C1A338-91DA-484D-89E9-C8A5C6F34D17}"/>
              </a:ext>
            </a:extLst>
          </p:cNvPr>
          <p:cNvCxnSpPr>
            <a:cxnSpLocks/>
          </p:cNvCxnSpPr>
          <p:nvPr/>
        </p:nvCxnSpPr>
        <p:spPr>
          <a:xfrm>
            <a:off x="2303904" y="2090458"/>
            <a:ext cx="0" cy="2083535"/>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DA20AA2B-D223-4FF7-8DBC-AF157798CA8A}"/>
              </a:ext>
            </a:extLst>
          </p:cNvPr>
          <p:cNvCxnSpPr>
            <a:cxnSpLocks/>
          </p:cNvCxnSpPr>
          <p:nvPr/>
        </p:nvCxnSpPr>
        <p:spPr>
          <a:xfrm flipV="1">
            <a:off x="2303904" y="4166611"/>
            <a:ext cx="1462563" cy="73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E748ECA1-AE86-41C0-B233-92E5FDC10579}"/>
              </a:ext>
            </a:extLst>
          </p:cNvPr>
          <p:cNvCxnSpPr>
            <a:cxnSpLocks/>
          </p:cNvCxnSpPr>
          <p:nvPr/>
        </p:nvCxnSpPr>
        <p:spPr>
          <a:xfrm>
            <a:off x="2207651" y="2003008"/>
            <a:ext cx="0" cy="3133678"/>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1BBB8D46-563B-48FD-BBDB-000FE59C5702}"/>
              </a:ext>
            </a:extLst>
          </p:cNvPr>
          <p:cNvCxnSpPr>
            <a:cxnSpLocks/>
          </p:cNvCxnSpPr>
          <p:nvPr/>
        </p:nvCxnSpPr>
        <p:spPr>
          <a:xfrm flipV="1">
            <a:off x="2207651" y="5129304"/>
            <a:ext cx="1582879" cy="110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CA3AF5C-FBEB-42F5-9C1F-0F2664E745AF}"/>
              </a:ext>
            </a:extLst>
          </p:cNvPr>
          <p:cNvCxnSpPr/>
          <p:nvPr/>
        </p:nvCxnSpPr>
        <p:spPr>
          <a:xfrm>
            <a:off x="2207651" y="2003008"/>
            <a:ext cx="421106" cy="0"/>
          </a:xfrm>
          <a:prstGeom prst="line">
            <a:avLst/>
          </a:prstGeom>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43015368-DE91-4670-8542-BA3FDCEE45BB}"/>
              </a:ext>
            </a:extLst>
          </p:cNvPr>
          <p:cNvSpPr txBox="1"/>
          <p:nvPr/>
        </p:nvSpPr>
        <p:spPr>
          <a:xfrm>
            <a:off x="3818061" y="5429584"/>
            <a:ext cx="96693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panose="020F0502020204030204"/>
                <a:ea typeface="+mn-ea"/>
                <a:cs typeface="+mn-cs"/>
              </a:rPr>
              <a:t>Log Aggregation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panose="020F0502020204030204"/>
                <a:ea typeface="+mn-ea"/>
                <a:cs typeface="+mn-cs"/>
              </a:rPr>
              <a:t>DC / Firewalls / </a:t>
            </a:r>
            <a:r>
              <a:rPr kumimoji="0" lang="en-US" sz="800" b="0" i="0" u="none" strike="noStrike" kern="1200" cap="none" spc="0" normalizeH="0" baseline="0" noProof="0" err="1">
                <a:ln>
                  <a:noFill/>
                </a:ln>
                <a:solidFill>
                  <a:prstClr val="black"/>
                </a:solidFill>
                <a:effectLst/>
                <a:uLnTx/>
                <a:uFillTx/>
                <a:latin typeface="Calibri" panose="020F0502020204030204"/>
                <a:ea typeface="+mn-ea"/>
                <a:cs typeface="+mn-cs"/>
              </a:rPr>
              <a:t>Etc</a:t>
            </a: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TextBox 80">
            <a:extLst>
              <a:ext uri="{FF2B5EF4-FFF2-40B4-BE49-F238E27FC236}">
                <a16:creationId xmlns:a16="http://schemas.microsoft.com/office/drawing/2014/main" id="{0AB5AC0D-3EFD-44E3-971C-8359EC4A0C65}"/>
              </a:ext>
            </a:extLst>
          </p:cNvPr>
          <p:cNvSpPr txBox="1"/>
          <p:nvPr/>
        </p:nvSpPr>
        <p:spPr>
          <a:xfrm>
            <a:off x="6268845" y="4130008"/>
            <a:ext cx="574196"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panose="020F0502020204030204"/>
                <a:ea typeface="+mn-ea"/>
                <a:cs typeface="+mn-cs"/>
              </a:rPr>
              <a:t>24x7 SOC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panose="020F0502020204030204"/>
                <a:ea typeface="+mn-ea"/>
                <a:cs typeface="+mn-cs"/>
              </a:rPr>
              <a:t>CW SIEM</a:t>
            </a:r>
          </a:p>
        </p:txBody>
      </p:sp>
      <p:cxnSp>
        <p:nvCxnSpPr>
          <p:cNvPr id="41" name="Straight Arrow Connector 40">
            <a:extLst>
              <a:ext uri="{FF2B5EF4-FFF2-40B4-BE49-F238E27FC236}">
                <a16:creationId xmlns:a16="http://schemas.microsoft.com/office/drawing/2014/main" id="{5A3CAB65-1358-4206-A214-F7C80784E8A9}"/>
              </a:ext>
            </a:extLst>
          </p:cNvPr>
          <p:cNvCxnSpPr>
            <a:cxnSpLocks/>
            <a:endCxn id="81" idx="2"/>
          </p:cNvCxnSpPr>
          <p:nvPr/>
        </p:nvCxnSpPr>
        <p:spPr>
          <a:xfrm flipH="1" flipV="1">
            <a:off x="6555943" y="4468562"/>
            <a:ext cx="1701" cy="8213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6C194828-86E0-4348-8E8D-EE0FCDE3D61C}"/>
              </a:ext>
            </a:extLst>
          </p:cNvPr>
          <p:cNvSpPr txBox="1"/>
          <p:nvPr/>
        </p:nvSpPr>
        <p:spPr>
          <a:xfrm>
            <a:off x="8684851" y="6468136"/>
            <a:ext cx="1120821" cy="21544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panose="020F0502020204030204"/>
                <a:ea typeface="+mn-ea"/>
                <a:cs typeface="+mn-cs"/>
              </a:rPr>
              <a:t>Client User Population</a:t>
            </a:r>
          </a:p>
        </p:txBody>
      </p:sp>
      <p:sp>
        <p:nvSpPr>
          <p:cNvPr id="89" name="TextBox 88">
            <a:extLst>
              <a:ext uri="{FF2B5EF4-FFF2-40B4-BE49-F238E27FC236}">
                <a16:creationId xmlns:a16="http://schemas.microsoft.com/office/drawing/2014/main" id="{74A95DD2-B53E-4024-8053-9F9010D8DD44}"/>
              </a:ext>
            </a:extLst>
          </p:cNvPr>
          <p:cNvSpPr txBox="1"/>
          <p:nvPr/>
        </p:nvSpPr>
        <p:spPr>
          <a:xfrm>
            <a:off x="7606088" y="6468136"/>
            <a:ext cx="1160895" cy="21544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panose="020F0502020204030204"/>
                <a:ea typeface="+mn-ea"/>
                <a:cs typeface="+mn-cs"/>
              </a:rPr>
              <a:t>Managed Workstations</a:t>
            </a:r>
          </a:p>
        </p:txBody>
      </p:sp>
      <p:cxnSp>
        <p:nvCxnSpPr>
          <p:cNvPr id="50" name="Straight Arrow Connector 49">
            <a:extLst>
              <a:ext uri="{FF2B5EF4-FFF2-40B4-BE49-F238E27FC236}">
                <a16:creationId xmlns:a16="http://schemas.microsoft.com/office/drawing/2014/main" id="{36070C3D-FD0E-4CE0-BC92-1C39C2EB72E9}"/>
              </a:ext>
            </a:extLst>
          </p:cNvPr>
          <p:cNvCxnSpPr>
            <a:cxnSpLocks/>
          </p:cNvCxnSpPr>
          <p:nvPr/>
        </p:nvCxnSpPr>
        <p:spPr>
          <a:xfrm>
            <a:off x="7338060" y="6135312"/>
            <a:ext cx="435249" cy="5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3637E745-2F4A-47AC-8C02-ACAB4A9DC605}"/>
              </a:ext>
            </a:extLst>
          </p:cNvPr>
          <p:cNvCxnSpPr>
            <a:endCxn id="51" idx="2"/>
          </p:cNvCxnSpPr>
          <p:nvPr/>
        </p:nvCxnSpPr>
        <p:spPr>
          <a:xfrm flipV="1">
            <a:off x="9219321" y="4824640"/>
            <a:ext cx="1" cy="7742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Connector: Elbow 60">
            <a:extLst>
              <a:ext uri="{FF2B5EF4-FFF2-40B4-BE49-F238E27FC236}">
                <a16:creationId xmlns:a16="http://schemas.microsoft.com/office/drawing/2014/main" id="{29747E7C-CD5F-4574-AE03-DC650F16BF79}"/>
              </a:ext>
            </a:extLst>
          </p:cNvPr>
          <p:cNvCxnSpPr>
            <a:cxnSpLocks/>
          </p:cNvCxnSpPr>
          <p:nvPr/>
        </p:nvCxnSpPr>
        <p:spPr>
          <a:xfrm flipV="1">
            <a:off x="4780019" y="4842483"/>
            <a:ext cx="1351605" cy="129282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417854D0-D2E3-4A6A-9DD4-7BB4550850CC}"/>
              </a:ext>
            </a:extLst>
          </p:cNvPr>
          <p:cNvCxnSpPr/>
          <p:nvPr/>
        </p:nvCxnSpPr>
        <p:spPr>
          <a:xfrm flipV="1">
            <a:off x="4801980" y="4157807"/>
            <a:ext cx="1332983" cy="88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Connector: Elbow 43">
            <a:extLst>
              <a:ext uri="{FF2B5EF4-FFF2-40B4-BE49-F238E27FC236}">
                <a16:creationId xmlns:a16="http://schemas.microsoft.com/office/drawing/2014/main" id="{C66F6405-BA65-4026-8C6A-0383809CDB12}"/>
              </a:ext>
            </a:extLst>
          </p:cNvPr>
          <p:cNvCxnSpPr>
            <a:stCxn id="18" idx="3"/>
          </p:cNvCxnSpPr>
          <p:nvPr/>
        </p:nvCxnSpPr>
        <p:spPr>
          <a:xfrm flipV="1">
            <a:off x="4625266" y="4486086"/>
            <a:ext cx="1493594" cy="64156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4D569250-7732-4598-9B57-F826577B015B}"/>
              </a:ext>
            </a:extLst>
          </p:cNvPr>
          <p:cNvCxnSpPr/>
          <p:nvPr/>
        </p:nvCxnSpPr>
        <p:spPr>
          <a:xfrm>
            <a:off x="7020634" y="4207817"/>
            <a:ext cx="97577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068" name="Picture 44" descr="Internal IT Management Software | Demo">
            <a:extLst>
              <a:ext uri="{FF2B5EF4-FFF2-40B4-BE49-F238E27FC236}">
                <a16:creationId xmlns:a16="http://schemas.microsoft.com/office/drawing/2014/main" id="{AF0CD703-FC9F-4E48-86BE-14C6B4EA7A10}"/>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766877" y="6001080"/>
            <a:ext cx="1454289" cy="276845"/>
          </a:xfrm>
          <a:prstGeom prst="rect">
            <a:avLst/>
          </a:prstGeom>
          <a:noFill/>
          <a:extLst>
            <a:ext uri="{909E8E84-426E-40DD-AFC4-6F175D3DCCD1}">
              <a14:hiddenFill xmlns:a14="http://schemas.microsoft.com/office/drawing/2010/main">
                <a:solidFill>
                  <a:srgbClr val="FFFFFF"/>
                </a:solidFill>
              </a14:hiddenFill>
            </a:ext>
          </a:extLst>
        </p:spPr>
      </p:pic>
      <p:sp>
        <p:nvSpPr>
          <p:cNvPr id="102" name="TextBox 101">
            <a:extLst>
              <a:ext uri="{FF2B5EF4-FFF2-40B4-BE49-F238E27FC236}">
                <a16:creationId xmlns:a16="http://schemas.microsoft.com/office/drawing/2014/main" id="{EDDEFE23-472A-4BA1-8403-C3D912C492FE}"/>
              </a:ext>
            </a:extLst>
          </p:cNvPr>
          <p:cNvSpPr txBox="1"/>
          <p:nvPr/>
        </p:nvSpPr>
        <p:spPr>
          <a:xfrm>
            <a:off x="6077491" y="259506"/>
            <a:ext cx="195072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Calibri" panose="020F0502020204030204"/>
                <a:ea typeface="+mn-ea"/>
                <a:cs typeface="+mn-cs"/>
              </a:rPr>
              <a:t>Service Delivery</a:t>
            </a:r>
          </a:p>
        </p:txBody>
      </p:sp>
      <p:sp>
        <p:nvSpPr>
          <p:cNvPr id="128" name="TextBox 127">
            <a:extLst>
              <a:ext uri="{FF2B5EF4-FFF2-40B4-BE49-F238E27FC236}">
                <a16:creationId xmlns:a16="http://schemas.microsoft.com/office/drawing/2014/main" id="{39F1C82D-043B-4EFF-9CD4-AC37AB83B8BF}"/>
              </a:ext>
            </a:extLst>
          </p:cNvPr>
          <p:cNvSpPr txBox="1"/>
          <p:nvPr/>
        </p:nvSpPr>
        <p:spPr>
          <a:xfrm>
            <a:off x="2010037" y="192139"/>
            <a:ext cx="195072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Calibri" panose="020F0502020204030204"/>
                <a:ea typeface="+mn-ea"/>
                <a:cs typeface="+mn-cs"/>
              </a:rPr>
              <a:t>Instrumentation</a:t>
            </a:r>
          </a:p>
        </p:txBody>
      </p:sp>
      <p:sp>
        <p:nvSpPr>
          <p:cNvPr id="129" name="TextBox 128">
            <a:extLst>
              <a:ext uri="{FF2B5EF4-FFF2-40B4-BE49-F238E27FC236}">
                <a16:creationId xmlns:a16="http://schemas.microsoft.com/office/drawing/2014/main" id="{973BF2F6-31CF-4F95-B47F-6D9175A52D72}"/>
              </a:ext>
            </a:extLst>
          </p:cNvPr>
          <p:cNvSpPr txBox="1"/>
          <p:nvPr/>
        </p:nvSpPr>
        <p:spPr>
          <a:xfrm>
            <a:off x="110340" y="66531"/>
            <a:ext cx="195072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Calibri" panose="020F0502020204030204"/>
                <a:ea typeface="+mn-ea"/>
                <a:cs typeface="+mn-cs"/>
              </a:rPr>
              <a:t>Solution Design</a:t>
            </a:r>
          </a:p>
        </p:txBody>
      </p:sp>
      <p:pic>
        <p:nvPicPr>
          <p:cNvPr id="111" name="Picture 110" descr="Logo&#10;&#10;Description automatically generated">
            <a:extLst>
              <a:ext uri="{FF2B5EF4-FFF2-40B4-BE49-F238E27FC236}">
                <a16:creationId xmlns:a16="http://schemas.microsoft.com/office/drawing/2014/main" id="{A695EBC2-2BB4-42B3-B871-B2C21547153A}"/>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355578" y="206408"/>
            <a:ext cx="776045" cy="776045"/>
          </a:xfrm>
          <a:prstGeom prst="rect">
            <a:avLst/>
          </a:prstGeom>
        </p:spPr>
      </p:pic>
      <p:cxnSp>
        <p:nvCxnSpPr>
          <p:cNvPr id="113" name="Straight Arrow Connector 112">
            <a:extLst>
              <a:ext uri="{FF2B5EF4-FFF2-40B4-BE49-F238E27FC236}">
                <a16:creationId xmlns:a16="http://schemas.microsoft.com/office/drawing/2014/main" id="{4E926623-7AC6-4619-B4A5-37FB6A93525B}"/>
              </a:ext>
            </a:extLst>
          </p:cNvPr>
          <p:cNvCxnSpPr/>
          <p:nvPr/>
        </p:nvCxnSpPr>
        <p:spPr>
          <a:xfrm flipH="1" flipV="1">
            <a:off x="8323613" y="1677918"/>
            <a:ext cx="15467" cy="21408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1" name="Straight Arrow Connector 140">
            <a:extLst>
              <a:ext uri="{FF2B5EF4-FFF2-40B4-BE49-F238E27FC236}">
                <a16:creationId xmlns:a16="http://schemas.microsoft.com/office/drawing/2014/main" id="{75383A10-C3BF-4BEC-AB5F-E456B6044C83}"/>
              </a:ext>
            </a:extLst>
          </p:cNvPr>
          <p:cNvCxnSpPr/>
          <p:nvPr/>
        </p:nvCxnSpPr>
        <p:spPr>
          <a:xfrm flipH="1" flipV="1">
            <a:off x="9198195" y="1677918"/>
            <a:ext cx="15467" cy="21408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5" name="Connector: Elbow 114">
            <a:extLst>
              <a:ext uri="{FF2B5EF4-FFF2-40B4-BE49-F238E27FC236}">
                <a16:creationId xmlns:a16="http://schemas.microsoft.com/office/drawing/2014/main" id="{7B2A2051-A3E4-432D-A013-4A8B435E2764}"/>
              </a:ext>
            </a:extLst>
          </p:cNvPr>
          <p:cNvCxnSpPr>
            <a:stCxn id="49" idx="1"/>
            <a:endCxn id="47" idx="2"/>
          </p:cNvCxnSpPr>
          <p:nvPr/>
        </p:nvCxnSpPr>
        <p:spPr>
          <a:xfrm rot="10800000">
            <a:off x="8755835" y="3359790"/>
            <a:ext cx="171336" cy="88394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8" name="Connector: Elbow 117">
            <a:extLst>
              <a:ext uri="{FF2B5EF4-FFF2-40B4-BE49-F238E27FC236}">
                <a16:creationId xmlns:a16="http://schemas.microsoft.com/office/drawing/2014/main" id="{66038AED-EF28-4A25-8181-F0B6B8AAB233}"/>
              </a:ext>
            </a:extLst>
          </p:cNvPr>
          <p:cNvCxnSpPr>
            <a:cxnSpLocks/>
            <a:stCxn id="116" idx="0"/>
          </p:cNvCxnSpPr>
          <p:nvPr/>
        </p:nvCxnSpPr>
        <p:spPr>
          <a:xfrm rot="5400000" flipH="1" flipV="1">
            <a:off x="6353663" y="1554750"/>
            <a:ext cx="1895233" cy="1521362"/>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F3B851CC-ED41-4BFE-93B7-9F39324F1413}"/>
              </a:ext>
            </a:extLst>
          </p:cNvPr>
          <p:cNvCxnSpPr/>
          <p:nvPr/>
        </p:nvCxnSpPr>
        <p:spPr>
          <a:xfrm>
            <a:off x="9213662" y="1270771"/>
            <a:ext cx="146957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4" name="Connector: Elbow 123">
            <a:extLst>
              <a:ext uri="{FF2B5EF4-FFF2-40B4-BE49-F238E27FC236}">
                <a16:creationId xmlns:a16="http://schemas.microsoft.com/office/drawing/2014/main" id="{4339D93C-0FD9-4254-9AD1-DC4B7EA3051C}"/>
              </a:ext>
            </a:extLst>
          </p:cNvPr>
          <p:cNvCxnSpPr/>
          <p:nvPr/>
        </p:nvCxnSpPr>
        <p:spPr>
          <a:xfrm rot="5400000" flipH="1" flipV="1">
            <a:off x="8994236" y="2114333"/>
            <a:ext cx="2646635" cy="1612160"/>
          </a:xfrm>
          <a:prstGeom prst="bentConnector3">
            <a:avLst>
              <a:gd name="adj1" fmla="val 29558"/>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a16="http://schemas.microsoft.com/office/drawing/2014/main" id="{786025D9-00FA-4127-BA04-1B9241782DC0}"/>
              </a:ext>
            </a:extLst>
          </p:cNvPr>
          <p:cNvCxnSpPr/>
          <p:nvPr/>
        </p:nvCxnSpPr>
        <p:spPr>
          <a:xfrm>
            <a:off x="4953000" y="1059180"/>
            <a:ext cx="310091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25" name="Connector: Elbow 1024">
            <a:extLst>
              <a:ext uri="{FF2B5EF4-FFF2-40B4-BE49-F238E27FC236}">
                <a16:creationId xmlns:a16="http://schemas.microsoft.com/office/drawing/2014/main" id="{A240B1E3-E5F0-4524-A4F6-17A6271EC8EC}"/>
              </a:ext>
            </a:extLst>
          </p:cNvPr>
          <p:cNvCxnSpPr/>
          <p:nvPr/>
        </p:nvCxnSpPr>
        <p:spPr>
          <a:xfrm flipV="1">
            <a:off x="7020634" y="4842483"/>
            <a:ext cx="1963346" cy="92565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1027" name="TextBox 1026">
            <a:extLst>
              <a:ext uri="{FF2B5EF4-FFF2-40B4-BE49-F238E27FC236}">
                <a16:creationId xmlns:a16="http://schemas.microsoft.com/office/drawing/2014/main" id="{FA096DDE-CF90-4201-B1CD-031D302A1D8E}"/>
              </a:ext>
            </a:extLst>
          </p:cNvPr>
          <p:cNvSpPr txBox="1"/>
          <p:nvPr/>
        </p:nvSpPr>
        <p:spPr>
          <a:xfrm>
            <a:off x="9568977" y="4535881"/>
            <a:ext cx="59131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Calibri" panose="020F0502020204030204"/>
                <a:ea typeface="+mn-ea"/>
                <a:cs typeface="+mn-cs"/>
              </a:rPr>
              <a:t>L1</a:t>
            </a:r>
          </a:p>
        </p:txBody>
      </p:sp>
      <p:sp>
        <p:nvSpPr>
          <p:cNvPr id="156" name="TextBox 155">
            <a:extLst>
              <a:ext uri="{FF2B5EF4-FFF2-40B4-BE49-F238E27FC236}">
                <a16:creationId xmlns:a16="http://schemas.microsoft.com/office/drawing/2014/main" id="{2AEAC38F-C9AF-4CD3-A8CC-AEFF94D338CF}"/>
              </a:ext>
            </a:extLst>
          </p:cNvPr>
          <p:cNvSpPr txBox="1"/>
          <p:nvPr/>
        </p:nvSpPr>
        <p:spPr>
          <a:xfrm>
            <a:off x="9558187" y="3063579"/>
            <a:ext cx="59131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Calibri" panose="020F0502020204030204"/>
                <a:ea typeface="+mn-ea"/>
                <a:cs typeface="+mn-cs"/>
              </a:rPr>
              <a:t>L2</a:t>
            </a:r>
          </a:p>
        </p:txBody>
      </p:sp>
      <p:sp>
        <p:nvSpPr>
          <p:cNvPr id="157" name="TextBox 156">
            <a:extLst>
              <a:ext uri="{FF2B5EF4-FFF2-40B4-BE49-F238E27FC236}">
                <a16:creationId xmlns:a16="http://schemas.microsoft.com/office/drawing/2014/main" id="{FB75279D-7322-4E42-8E24-B86517939B75}"/>
              </a:ext>
            </a:extLst>
          </p:cNvPr>
          <p:cNvSpPr txBox="1"/>
          <p:nvPr/>
        </p:nvSpPr>
        <p:spPr>
          <a:xfrm>
            <a:off x="9568977" y="1565128"/>
            <a:ext cx="59131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Calibri" panose="020F0502020204030204"/>
                <a:ea typeface="+mn-ea"/>
                <a:cs typeface="+mn-cs"/>
              </a:rPr>
              <a:t>L3</a:t>
            </a:r>
          </a:p>
        </p:txBody>
      </p:sp>
      <p:sp>
        <p:nvSpPr>
          <p:cNvPr id="158" name="TextBox 157">
            <a:extLst>
              <a:ext uri="{FF2B5EF4-FFF2-40B4-BE49-F238E27FC236}">
                <a16:creationId xmlns:a16="http://schemas.microsoft.com/office/drawing/2014/main" id="{91186F07-4968-42F8-9C2D-5A81D9B6E1B9}"/>
              </a:ext>
            </a:extLst>
          </p:cNvPr>
          <p:cNvSpPr txBox="1"/>
          <p:nvPr/>
        </p:nvSpPr>
        <p:spPr>
          <a:xfrm>
            <a:off x="11495660" y="1556378"/>
            <a:ext cx="59131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Calibri" panose="020F0502020204030204"/>
                <a:ea typeface="+mn-ea"/>
                <a:cs typeface="+mn-cs"/>
              </a:rPr>
              <a:t>L4</a:t>
            </a:r>
          </a:p>
        </p:txBody>
      </p:sp>
      <p:sp>
        <p:nvSpPr>
          <p:cNvPr id="1029" name="TextBox 1028">
            <a:extLst>
              <a:ext uri="{FF2B5EF4-FFF2-40B4-BE49-F238E27FC236}">
                <a16:creationId xmlns:a16="http://schemas.microsoft.com/office/drawing/2014/main" id="{A00790E5-A734-4717-9E63-A94EA8DD939C}"/>
              </a:ext>
            </a:extLst>
          </p:cNvPr>
          <p:cNvSpPr txBox="1"/>
          <p:nvPr/>
        </p:nvSpPr>
        <p:spPr>
          <a:xfrm>
            <a:off x="2414915" y="1841494"/>
            <a:ext cx="280846"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A1</a:t>
            </a:r>
          </a:p>
        </p:txBody>
      </p:sp>
      <p:sp>
        <p:nvSpPr>
          <p:cNvPr id="160" name="TextBox 159">
            <a:extLst>
              <a:ext uri="{FF2B5EF4-FFF2-40B4-BE49-F238E27FC236}">
                <a16:creationId xmlns:a16="http://schemas.microsoft.com/office/drawing/2014/main" id="{BC46D512-62EA-4878-8DF2-1BDC77176E19}"/>
              </a:ext>
            </a:extLst>
          </p:cNvPr>
          <p:cNvSpPr txBox="1"/>
          <p:nvPr/>
        </p:nvSpPr>
        <p:spPr>
          <a:xfrm>
            <a:off x="2414915" y="2139685"/>
            <a:ext cx="280846"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A2</a:t>
            </a:r>
          </a:p>
        </p:txBody>
      </p:sp>
      <p:sp>
        <p:nvSpPr>
          <p:cNvPr id="161" name="TextBox 160">
            <a:extLst>
              <a:ext uri="{FF2B5EF4-FFF2-40B4-BE49-F238E27FC236}">
                <a16:creationId xmlns:a16="http://schemas.microsoft.com/office/drawing/2014/main" id="{BFF6C694-100E-4F02-840F-C053A3F7BC96}"/>
              </a:ext>
            </a:extLst>
          </p:cNvPr>
          <p:cNvSpPr txBox="1"/>
          <p:nvPr/>
        </p:nvSpPr>
        <p:spPr>
          <a:xfrm>
            <a:off x="3231450" y="1914131"/>
            <a:ext cx="280846"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A3</a:t>
            </a:r>
          </a:p>
        </p:txBody>
      </p:sp>
      <p:sp>
        <p:nvSpPr>
          <p:cNvPr id="162" name="TextBox 161">
            <a:extLst>
              <a:ext uri="{FF2B5EF4-FFF2-40B4-BE49-F238E27FC236}">
                <a16:creationId xmlns:a16="http://schemas.microsoft.com/office/drawing/2014/main" id="{E88A9F59-0469-4C6F-A725-07E54065701E}"/>
              </a:ext>
            </a:extLst>
          </p:cNvPr>
          <p:cNvSpPr txBox="1"/>
          <p:nvPr/>
        </p:nvSpPr>
        <p:spPr>
          <a:xfrm>
            <a:off x="3336513" y="3015772"/>
            <a:ext cx="280846"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A4</a:t>
            </a:r>
          </a:p>
        </p:txBody>
      </p:sp>
      <p:cxnSp>
        <p:nvCxnSpPr>
          <p:cNvPr id="1033" name="Connector: Elbow 1032">
            <a:extLst>
              <a:ext uri="{FF2B5EF4-FFF2-40B4-BE49-F238E27FC236}">
                <a16:creationId xmlns:a16="http://schemas.microsoft.com/office/drawing/2014/main" id="{F0C33AAD-D31F-4628-8A5D-DEE39A41BFAA}"/>
              </a:ext>
            </a:extLst>
          </p:cNvPr>
          <p:cNvCxnSpPr/>
          <p:nvPr/>
        </p:nvCxnSpPr>
        <p:spPr>
          <a:xfrm>
            <a:off x="4642496" y="2090458"/>
            <a:ext cx="3353916" cy="1861121"/>
          </a:xfrm>
          <a:prstGeom prst="bentConnector3">
            <a:avLst>
              <a:gd name="adj1" fmla="val 90668"/>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6" name="Connector: Elbow 165">
            <a:extLst>
              <a:ext uri="{FF2B5EF4-FFF2-40B4-BE49-F238E27FC236}">
                <a16:creationId xmlns:a16="http://schemas.microsoft.com/office/drawing/2014/main" id="{4D8C9FEA-A4CB-4541-8952-E4F5CB1FA57B}"/>
              </a:ext>
            </a:extLst>
          </p:cNvPr>
          <p:cNvCxnSpPr>
            <a:cxnSpLocks/>
          </p:cNvCxnSpPr>
          <p:nvPr/>
        </p:nvCxnSpPr>
        <p:spPr>
          <a:xfrm>
            <a:off x="4704598" y="3151600"/>
            <a:ext cx="3299857" cy="908188"/>
          </a:xfrm>
          <a:prstGeom prst="bentConnector3">
            <a:avLst>
              <a:gd name="adj1" fmla="val 88102"/>
            </a:avLst>
          </a:prstGeom>
          <a:ln>
            <a:tailEnd type="triangle"/>
          </a:ln>
        </p:spPr>
        <p:style>
          <a:lnRef idx="1">
            <a:schemeClr val="accent1"/>
          </a:lnRef>
          <a:fillRef idx="0">
            <a:schemeClr val="accent1"/>
          </a:fillRef>
          <a:effectRef idx="0">
            <a:schemeClr val="accent1"/>
          </a:effectRef>
          <a:fontRef idx="minor">
            <a:schemeClr val="tx1"/>
          </a:fontRef>
        </p:style>
      </p:cxnSp>
      <p:sp>
        <p:nvSpPr>
          <p:cNvPr id="169" name="TextBox 168">
            <a:extLst>
              <a:ext uri="{FF2B5EF4-FFF2-40B4-BE49-F238E27FC236}">
                <a16:creationId xmlns:a16="http://schemas.microsoft.com/office/drawing/2014/main" id="{49525082-5410-4EE5-B276-FAE1232229C4}"/>
              </a:ext>
            </a:extLst>
          </p:cNvPr>
          <p:cNvSpPr txBox="1"/>
          <p:nvPr/>
        </p:nvSpPr>
        <p:spPr>
          <a:xfrm>
            <a:off x="4898342" y="875539"/>
            <a:ext cx="277640"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B1</a:t>
            </a:r>
          </a:p>
        </p:txBody>
      </p:sp>
      <p:sp>
        <p:nvSpPr>
          <p:cNvPr id="170" name="TextBox 169">
            <a:extLst>
              <a:ext uri="{FF2B5EF4-FFF2-40B4-BE49-F238E27FC236}">
                <a16:creationId xmlns:a16="http://schemas.microsoft.com/office/drawing/2014/main" id="{3FEE6009-CAAE-4538-8586-739E29067C8E}"/>
              </a:ext>
            </a:extLst>
          </p:cNvPr>
          <p:cNvSpPr txBox="1"/>
          <p:nvPr/>
        </p:nvSpPr>
        <p:spPr>
          <a:xfrm>
            <a:off x="4655548" y="1909764"/>
            <a:ext cx="277640"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B2</a:t>
            </a:r>
          </a:p>
        </p:txBody>
      </p:sp>
      <p:sp>
        <p:nvSpPr>
          <p:cNvPr id="171" name="TextBox 170">
            <a:extLst>
              <a:ext uri="{FF2B5EF4-FFF2-40B4-BE49-F238E27FC236}">
                <a16:creationId xmlns:a16="http://schemas.microsoft.com/office/drawing/2014/main" id="{5B290C18-8671-4F17-B4E3-D24A2B90B750}"/>
              </a:ext>
            </a:extLst>
          </p:cNvPr>
          <p:cNvSpPr txBox="1"/>
          <p:nvPr/>
        </p:nvSpPr>
        <p:spPr>
          <a:xfrm>
            <a:off x="4647897" y="2981765"/>
            <a:ext cx="277640"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B3</a:t>
            </a:r>
          </a:p>
        </p:txBody>
      </p:sp>
      <p:sp>
        <p:nvSpPr>
          <p:cNvPr id="172" name="TextBox 171">
            <a:extLst>
              <a:ext uri="{FF2B5EF4-FFF2-40B4-BE49-F238E27FC236}">
                <a16:creationId xmlns:a16="http://schemas.microsoft.com/office/drawing/2014/main" id="{808B965B-4F72-4BC0-A2ED-A4832A07D138}"/>
              </a:ext>
            </a:extLst>
          </p:cNvPr>
          <p:cNvSpPr txBox="1"/>
          <p:nvPr/>
        </p:nvSpPr>
        <p:spPr>
          <a:xfrm>
            <a:off x="4678929" y="3983223"/>
            <a:ext cx="277640"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B4</a:t>
            </a:r>
          </a:p>
        </p:txBody>
      </p:sp>
      <p:sp>
        <p:nvSpPr>
          <p:cNvPr id="173" name="TextBox 172">
            <a:extLst>
              <a:ext uri="{FF2B5EF4-FFF2-40B4-BE49-F238E27FC236}">
                <a16:creationId xmlns:a16="http://schemas.microsoft.com/office/drawing/2014/main" id="{81695786-A771-45BE-BE7A-7F0B6407098D}"/>
              </a:ext>
            </a:extLst>
          </p:cNvPr>
          <p:cNvSpPr txBox="1"/>
          <p:nvPr/>
        </p:nvSpPr>
        <p:spPr>
          <a:xfrm>
            <a:off x="4676447" y="4975790"/>
            <a:ext cx="277640"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B5</a:t>
            </a:r>
          </a:p>
        </p:txBody>
      </p:sp>
      <p:sp>
        <p:nvSpPr>
          <p:cNvPr id="174" name="TextBox 173">
            <a:extLst>
              <a:ext uri="{FF2B5EF4-FFF2-40B4-BE49-F238E27FC236}">
                <a16:creationId xmlns:a16="http://schemas.microsoft.com/office/drawing/2014/main" id="{C52C88B8-9020-451F-A39B-8FA94931995F}"/>
              </a:ext>
            </a:extLst>
          </p:cNvPr>
          <p:cNvSpPr txBox="1"/>
          <p:nvPr/>
        </p:nvSpPr>
        <p:spPr>
          <a:xfrm>
            <a:off x="3501089" y="5985133"/>
            <a:ext cx="277640"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B6</a:t>
            </a:r>
          </a:p>
        </p:txBody>
      </p:sp>
      <p:sp>
        <p:nvSpPr>
          <p:cNvPr id="175" name="TextBox 174">
            <a:extLst>
              <a:ext uri="{FF2B5EF4-FFF2-40B4-BE49-F238E27FC236}">
                <a16:creationId xmlns:a16="http://schemas.microsoft.com/office/drawing/2014/main" id="{B9899A52-1148-4B19-93D4-8D38B81A7131}"/>
              </a:ext>
            </a:extLst>
          </p:cNvPr>
          <p:cNvSpPr txBox="1"/>
          <p:nvPr/>
        </p:nvSpPr>
        <p:spPr>
          <a:xfrm>
            <a:off x="6318123" y="5644148"/>
            <a:ext cx="277640"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B7</a:t>
            </a:r>
          </a:p>
        </p:txBody>
      </p:sp>
      <p:sp>
        <p:nvSpPr>
          <p:cNvPr id="176" name="TextBox 175">
            <a:extLst>
              <a:ext uri="{FF2B5EF4-FFF2-40B4-BE49-F238E27FC236}">
                <a16:creationId xmlns:a16="http://schemas.microsoft.com/office/drawing/2014/main" id="{D9B7F7A3-48ED-4CD6-AC00-2ADD52B5E581}"/>
              </a:ext>
            </a:extLst>
          </p:cNvPr>
          <p:cNvSpPr txBox="1"/>
          <p:nvPr/>
        </p:nvSpPr>
        <p:spPr>
          <a:xfrm>
            <a:off x="6940320" y="5598861"/>
            <a:ext cx="277640"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B8</a:t>
            </a:r>
          </a:p>
        </p:txBody>
      </p:sp>
      <p:sp>
        <p:nvSpPr>
          <p:cNvPr id="177" name="TextBox 176">
            <a:extLst>
              <a:ext uri="{FF2B5EF4-FFF2-40B4-BE49-F238E27FC236}">
                <a16:creationId xmlns:a16="http://schemas.microsoft.com/office/drawing/2014/main" id="{025FE83D-0796-462C-8B18-C6270DF88705}"/>
              </a:ext>
            </a:extLst>
          </p:cNvPr>
          <p:cNvSpPr txBox="1"/>
          <p:nvPr/>
        </p:nvSpPr>
        <p:spPr>
          <a:xfrm>
            <a:off x="7307642" y="5974367"/>
            <a:ext cx="277640"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B9</a:t>
            </a:r>
          </a:p>
        </p:txBody>
      </p:sp>
      <p:sp>
        <p:nvSpPr>
          <p:cNvPr id="178" name="TextBox 177">
            <a:extLst>
              <a:ext uri="{FF2B5EF4-FFF2-40B4-BE49-F238E27FC236}">
                <a16:creationId xmlns:a16="http://schemas.microsoft.com/office/drawing/2014/main" id="{84E2B76F-822C-4E9E-A81B-EC54874AE505}"/>
              </a:ext>
            </a:extLst>
          </p:cNvPr>
          <p:cNvSpPr txBox="1"/>
          <p:nvPr/>
        </p:nvSpPr>
        <p:spPr>
          <a:xfrm flipH="1">
            <a:off x="8988663" y="5446361"/>
            <a:ext cx="687008"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C3</a:t>
            </a:r>
          </a:p>
        </p:txBody>
      </p:sp>
      <p:sp>
        <p:nvSpPr>
          <p:cNvPr id="179" name="TextBox 178">
            <a:extLst>
              <a:ext uri="{FF2B5EF4-FFF2-40B4-BE49-F238E27FC236}">
                <a16:creationId xmlns:a16="http://schemas.microsoft.com/office/drawing/2014/main" id="{FAD2AFB2-39D3-4A49-9031-323CB19A928A}"/>
              </a:ext>
            </a:extLst>
          </p:cNvPr>
          <p:cNvSpPr txBox="1"/>
          <p:nvPr/>
        </p:nvSpPr>
        <p:spPr>
          <a:xfrm>
            <a:off x="6963128" y="4036572"/>
            <a:ext cx="277640"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C2</a:t>
            </a:r>
          </a:p>
        </p:txBody>
      </p:sp>
      <p:sp>
        <p:nvSpPr>
          <p:cNvPr id="180" name="TextBox 179">
            <a:extLst>
              <a:ext uri="{FF2B5EF4-FFF2-40B4-BE49-F238E27FC236}">
                <a16:creationId xmlns:a16="http://schemas.microsoft.com/office/drawing/2014/main" id="{68D9BF3F-2542-4A35-970D-258A68A03870}"/>
              </a:ext>
            </a:extLst>
          </p:cNvPr>
          <p:cNvSpPr txBox="1"/>
          <p:nvPr/>
        </p:nvSpPr>
        <p:spPr>
          <a:xfrm>
            <a:off x="6318123" y="3419700"/>
            <a:ext cx="277640"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C1</a:t>
            </a:r>
          </a:p>
        </p:txBody>
      </p:sp>
      <p:sp>
        <p:nvSpPr>
          <p:cNvPr id="181" name="TextBox 180">
            <a:extLst>
              <a:ext uri="{FF2B5EF4-FFF2-40B4-BE49-F238E27FC236}">
                <a16:creationId xmlns:a16="http://schemas.microsoft.com/office/drawing/2014/main" id="{F326C67F-1A01-4813-98DE-87C5166FF678}"/>
              </a:ext>
            </a:extLst>
          </p:cNvPr>
          <p:cNvSpPr txBox="1"/>
          <p:nvPr/>
        </p:nvSpPr>
        <p:spPr>
          <a:xfrm>
            <a:off x="8106175" y="3647510"/>
            <a:ext cx="284052"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D1</a:t>
            </a:r>
          </a:p>
        </p:txBody>
      </p:sp>
      <p:sp>
        <p:nvSpPr>
          <p:cNvPr id="182" name="TextBox 181">
            <a:extLst>
              <a:ext uri="{FF2B5EF4-FFF2-40B4-BE49-F238E27FC236}">
                <a16:creationId xmlns:a16="http://schemas.microsoft.com/office/drawing/2014/main" id="{4AD455F0-FCF3-4BFA-85BC-8DC2D5CE25F3}"/>
              </a:ext>
            </a:extLst>
          </p:cNvPr>
          <p:cNvSpPr txBox="1"/>
          <p:nvPr/>
        </p:nvSpPr>
        <p:spPr>
          <a:xfrm>
            <a:off x="8732753" y="4096931"/>
            <a:ext cx="284052"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D2</a:t>
            </a:r>
          </a:p>
        </p:txBody>
      </p:sp>
      <p:sp>
        <p:nvSpPr>
          <p:cNvPr id="183" name="TextBox 182">
            <a:extLst>
              <a:ext uri="{FF2B5EF4-FFF2-40B4-BE49-F238E27FC236}">
                <a16:creationId xmlns:a16="http://schemas.microsoft.com/office/drawing/2014/main" id="{9FB60A22-3D62-4EA5-BE42-AC4B83124605}"/>
              </a:ext>
            </a:extLst>
          </p:cNvPr>
          <p:cNvSpPr txBox="1"/>
          <p:nvPr/>
        </p:nvSpPr>
        <p:spPr>
          <a:xfrm>
            <a:off x="8979726" y="3655159"/>
            <a:ext cx="294586"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D3</a:t>
            </a:r>
          </a:p>
        </p:txBody>
      </p:sp>
      <p:sp>
        <p:nvSpPr>
          <p:cNvPr id="184" name="TextBox 183">
            <a:extLst>
              <a:ext uri="{FF2B5EF4-FFF2-40B4-BE49-F238E27FC236}">
                <a16:creationId xmlns:a16="http://schemas.microsoft.com/office/drawing/2014/main" id="{6530032A-835D-489F-92FD-1573F8DFE777}"/>
              </a:ext>
            </a:extLst>
          </p:cNvPr>
          <p:cNvSpPr txBox="1"/>
          <p:nvPr/>
        </p:nvSpPr>
        <p:spPr>
          <a:xfrm>
            <a:off x="9186481" y="1101690"/>
            <a:ext cx="284052"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D5</a:t>
            </a:r>
          </a:p>
        </p:txBody>
      </p:sp>
      <p:sp>
        <p:nvSpPr>
          <p:cNvPr id="185" name="TextBox 184">
            <a:extLst>
              <a:ext uri="{FF2B5EF4-FFF2-40B4-BE49-F238E27FC236}">
                <a16:creationId xmlns:a16="http://schemas.microsoft.com/office/drawing/2014/main" id="{5493F25C-691D-4A34-A148-02F99353D714}"/>
              </a:ext>
            </a:extLst>
          </p:cNvPr>
          <p:cNvSpPr txBox="1"/>
          <p:nvPr/>
        </p:nvSpPr>
        <p:spPr>
          <a:xfrm>
            <a:off x="9470592" y="4097258"/>
            <a:ext cx="284052"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D4</a:t>
            </a:r>
          </a:p>
        </p:txBody>
      </p:sp>
      <p:cxnSp>
        <p:nvCxnSpPr>
          <p:cNvPr id="1047" name="Connector: Elbow 1046">
            <a:extLst>
              <a:ext uri="{FF2B5EF4-FFF2-40B4-BE49-F238E27FC236}">
                <a16:creationId xmlns:a16="http://schemas.microsoft.com/office/drawing/2014/main" id="{426A4546-499F-44DD-B9E9-977C1685A14B}"/>
              </a:ext>
            </a:extLst>
          </p:cNvPr>
          <p:cNvCxnSpPr/>
          <p:nvPr/>
        </p:nvCxnSpPr>
        <p:spPr>
          <a:xfrm rot="10800000" flipV="1">
            <a:off x="4655549" y="1270770"/>
            <a:ext cx="3372663" cy="57072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51" name="Connector: Elbow 1050">
            <a:extLst>
              <a:ext uri="{FF2B5EF4-FFF2-40B4-BE49-F238E27FC236}">
                <a16:creationId xmlns:a16="http://schemas.microsoft.com/office/drawing/2014/main" id="{88184B28-6536-427A-9F23-A39B048AA59F}"/>
              </a:ext>
            </a:extLst>
          </p:cNvPr>
          <p:cNvCxnSpPr/>
          <p:nvPr/>
        </p:nvCxnSpPr>
        <p:spPr>
          <a:xfrm rot="10800000" flipV="1">
            <a:off x="4703041" y="1489372"/>
            <a:ext cx="3350877" cy="1446069"/>
          </a:xfrm>
          <a:prstGeom prst="bentConnector3">
            <a:avLst>
              <a:gd name="adj1" fmla="val 48743"/>
            </a:avLst>
          </a:prstGeom>
          <a:ln>
            <a:tailEnd type="triangle"/>
          </a:ln>
        </p:spPr>
        <p:style>
          <a:lnRef idx="1">
            <a:schemeClr val="accent1"/>
          </a:lnRef>
          <a:fillRef idx="0">
            <a:schemeClr val="accent1"/>
          </a:fillRef>
          <a:effectRef idx="0">
            <a:schemeClr val="accent1"/>
          </a:effectRef>
          <a:fontRef idx="minor">
            <a:schemeClr val="tx1"/>
          </a:fontRef>
        </p:style>
      </p:cxnSp>
      <p:sp>
        <p:nvSpPr>
          <p:cNvPr id="193" name="TextBox 192">
            <a:extLst>
              <a:ext uri="{FF2B5EF4-FFF2-40B4-BE49-F238E27FC236}">
                <a16:creationId xmlns:a16="http://schemas.microsoft.com/office/drawing/2014/main" id="{88220611-BC73-4F31-9D5C-E48AE82DA8F3}"/>
              </a:ext>
            </a:extLst>
          </p:cNvPr>
          <p:cNvSpPr txBox="1"/>
          <p:nvPr/>
        </p:nvSpPr>
        <p:spPr>
          <a:xfrm>
            <a:off x="7829214" y="1115274"/>
            <a:ext cx="284052"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D6</a:t>
            </a:r>
          </a:p>
        </p:txBody>
      </p:sp>
      <p:sp>
        <p:nvSpPr>
          <p:cNvPr id="194" name="TextBox 193">
            <a:extLst>
              <a:ext uri="{FF2B5EF4-FFF2-40B4-BE49-F238E27FC236}">
                <a16:creationId xmlns:a16="http://schemas.microsoft.com/office/drawing/2014/main" id="{2FB27254-D8D3-4DBE-A994-73D1A217E81D}"/>
              </a:ext>
            </a:extLst>
          </p:cNvPr>
          <p:cNvSpPr txBox="1"/>
          <p:nvPr/>
        </p:nvSpPr>
        <p:spPr>
          <a:xfrm>
            <a:off x="7829214" y="1320034"/>
            <a:ext cx="284052"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D7</a:t>
            </a:r>
          </a:p>
        </p:txBody>
      </p:sp>
      <p:sp>
        <p:nvSpPr>
          <p:cNvPr id="195" name="TextBox 194">
            <a:extLst>
              <a:ext uri="{FF2B5EF4-FFF2-40B4-BE49-F238E27FC236}">
                <a16:creationId xmlns:a16="http://schemas.microsoft.com/office/drawing/2014/main" id="{A1700E7F-0854-4D21-B501-E2240408E117}"/>
              </a:ext>
            </a:extLst>
          </p:cNvPr>
          <p:cNvSpPr txBox="1"/>
          <p:nvPr/>
        </p:nvSpPr>
        <p:spPr>
          <a:xfrm>
            <a:off x="4726657" y="1082416"/>
            <a:ext cx="59131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B050"/>
                </a:solidFill>
                <a:effectLst/>
                <a:uLnTx/>
                <a:uFillTx/>
                <a:latin typeface="Calibri" panose="020F0502020204030204"/>
                <a:ea typeface="+mn-ea"/>
                <a:cs typeface="+mn-cs"/>
              </a:rPr>
              <a:t>Z1</a:t>
            </a:r>
          </a:p>
        </p:txBody>
      </p:sp>
      <p:sp>
        <p:nvSpPr>
          <p:cNvPr id="196" name="TextBox 195">
            <a:extLst>
              <a:ext uri="{FF2B5EF4-FFF2-40B4-BE49-F238E27FC236}">
                <a16:creationId xmlns:a16="http://schemas.microsoft.com/office/drawing/2014/main" id="{46169DC0-FB18-4DD6-99D6-AE261AD658BF}"/>
              </a:ext>
            </a:extLst>
          </p:cNvPr>
          <p:cNvSpPr txBox="1"/>
          <p:nvPr/>
        </p:nvSpPr>
        <p:spPr>
          <a:xfrm>
            <a:off x="4741465" y="2156302"/>
            <a:ext cx="59131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B050"/>
                </a:solidFill>
                <a:effectLst/>
                <a:uLnTx/>
                <a:uFillTx/>
                <a:latin typeface="Calibri" panose="020F0502020204030204"/>
                <a:ea typeface="+mn-ea"/>
                <a:cs typeface="+mn-cs"/>
              </a:rPr>
              <a:t>Z2</a:t>
            </a:r>
          </a:p>
        </p:txBody>
      </p:sp>
      <p:sp>
        <p:nvSpPr>
          <p:cNvPr id="197" name="TextBox 196">
            <a:extLst>
              <a:ext uri="{FF2B5EF4-FFF2-40B4-BE49-F238E27FC236}">
                <a16:creationId xmlns:a16="http://schemas.microsoft.com/office/drawing/2014/main" id="{BFF943B9-BBFD-49D8-94A0-E26D5356B770}"/>
              </a:ext>
            </a:extLst>
          </p:cNvPr>
          <p:cNvSpPr txBox="1"/>
          <p:nvPr/>
        </p:nvSpPr>
        <p:spPr>
          <a:xfrm>
            <a:off x="4747495" y="3153672"/>
            <a:ext cx="59131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B050"/>
                </a:solidFill>
                <a:effectLst/>
                <a:uLnTx/>
                <a:uFillTx/>
                <a:latin typeface="Calibri" panose="020F0502020204030204"/>
                <a:ea typeface="+mn-ea"/>
                <a:cs typeface="+mn-cs"/>
              </a:rPr>
              <a:t>Z3</a:t>
            </a:r>
          </a:p>
        </p:txBody>
      </p:sp>
      <p:sp>
        <p:nvSpPr>
          <p:cNvPr id="198" name="TextBox 197">
            <a:extLst>
              <a:ext uri="{FF2B5EF4-FFF2-40B4-BE49-F238E27FC236}">
                <a16:creationId xmlns:a16="http://schemas.microsoft.com/office/drawing/2014/main" id="{C9CE6F1E-1E86-4ECE-9BEC-759D20188745}"/>
              </a:ext>
            </a:extLst>
          </p:cNvPr>
          <p:cNvSpPr txBox="1"/>
          <p:nvPr/>
        </p:nvSpPr>
        <p:spPr>
          <a:xfrm>
            <a:off x="4753657" y="4291462"/>
            <a:ext cx="59131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B050"/>
                </a:solidFill>
                <a:effectLst/>
                <a:uLnTx/>
                <a:uFillTx/>
                <a:latin typeface="Calibri" panose="020F0502020204030204"/>
                <a:ea typeface="+mn-ea"/>
                <a:cs typeface="+mn-cs"/>
              </a:rPr>
              <a:t>Z4</a:t>
            </a:r>
          </a:p>
        </p:txBody>
      </p:sp>
      <p:sp>
        <p:nvSpPr>
          <p:cNvPr id="199" name="TextBox 198">
            <a:extLst>
              <a:ext uri="{FF2B5EF4-FFF2-40B4-BE49-F238E27FC236}">
                <a16:creationId xmlns:a16="http://schemas.microsoft.com/office/drawing/2014/main" id="{4B206C02-AAD1-41B4-BBE5-F327D9B5D54A}"/>
              </a:ext>
            </a:extLst>
          </p:cNvPr>
          <p:cNvSpPr txBox="1"/>
          <p:nvPr/>
        </p:nvSpPr>
        <p:spPr>
          <a:xfrm>
            <a:off x="4764263" y="5435227"/>
            <a:ext cx="59131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B050"/>
                </a:solidFill>
                <a:effectLst/>
                <a:uLnTx/>
                <a:uFillTx/>
                <a:latin typeface="Calibri" panose="020F0502020204030204"/>
                <a:ea typeface="+mn-ea"/>
                <a:cs typeface="+mn-cs"/>
              </a:rPr>
              <a:t>Z5</a:t>
            </a:r>
          </a:p>
        </p:txBody>
      </p:sp>
      <p:sp>
        <p:nvSpPr>
          <p:cNvPr id="200" name="TextBox 199">
            <a:extLst>
              <a:ext uri="{FF2B5EF4-FFF2-40B4-BE49-F238E27FC236}">
                <a16:creationId xmlns:a16="http://schemas.microsoft.com/office/drawing/2014/main" id="{E98126F9-FCA6-405B-AACE-BE421F868185}"/>
              </a:ext>
            </a:extLst>
          </p:cNvPr>
          <p:cNvSpPr txBox="1"/>
          <p:nvPr/>
        </p:nvSpPr>
        <p:spPr>
          <a:xfrm>
            <a:off x="7052851" y="6252836"/>
            <a:ext cx="59131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B050"/>
                </a:solidFill>
                <a:effectLst/>
                <a:uLnTx/>
                <a:uFillTx/>
                <a:latin typeface="Calibri" panose="020F0502020204030204"/>
                <a:ea typeface="+mn-ea"/>
                <a:cs typeface="+mn-cs"/>
              </a:rPr>
              <a:t>Z6</a:t>
            </a:r>
          </a:p>
        </p:txBody>
      </p:sp>
      <p:sp>
        <p:nvSpPr>
          <p:cNvPr id="201" name="TextBox 200">
            <a:extLst>
              <a:ext uri="{FF2B5EF4-FFF2-40B4-BE49-F238E27FC236}">
                <a16:creationId xmlns:a16="http://schemas.microsoft.com/office/drawing/2014/main" id="{424BF96F-556A-4FC2-919F-2826485A9390}"/>
              </a:ext>
            </a:extLst>
          </p:cNvPr>
          <p:cNvSpPr txBox="1"/>
          <p:nvPr/>
        </p:nvSpPr>
        <p:spPr>
          <a:xfrm>
            <a:off x="6851261" y="4443831"/>
            <a:ext cx="59131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B050"/>
                </a:solidFill>
                <a:effectLst/>
                <a:uLnTx/>
                <a:uFillTx/>
                <a:latin typeface="Calibri" panose="020F0502020204030204"/>
                <a:ea typeface="+mn-ea"/>
                <a:cs typeface="+mn-cs"/>
              </a:rPr>
              <a:t>P1</a:t>
            </a:r>
          </a:p>
        </p:txBody>
      </p:sp>
      <p:pic>
        <p:nvPicPr>
          <p:cNvPr id="202" name="Graphic 201" descr="Programmer male with solid fill">
            <a:extLst>
              <a:ext uri="{FF2B5EF4-FFF2-40B4-BE49-F238E27FC236}">
                <a16:creationId xmlns:a16="http://schemas.microsoft.com/office/drawing/2014/main" id="{48863D19-135A-47FA-990C-71644AF3A7B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59053" y="417797"/>
            <a:ext cx="450778" cy="450778"/>
          </a:xfrm>
          <a:prstGeom prst="rect">
            <a:avLst/>
          </a:prstGeom>
        </p:spPr>
      </p:pic>
      <p:sp>
        <p:nvSpPr>
          <p:cNvPr id="203" name="TextBox 202">
            <a:extLst>
              <a:ext uri="{FF2B5EF4-FFF2-40B4-BE49-F238E27FC236}">
                <a16:creationId xmlns:a16="http://schemas.microsoft.com/office/drawing/2014/main" id="{5CFA0AF7-BE2B-400D-B140-900E994EA7D3}"/>
              </a:ext>
            </a:extLst>
          </p:cNvPr>
          <p:cNvSpPr txBox="1"/>
          <p:nvPr/>
        </p:nvSpPr>
        <p:spPr>
          <a:xfrm>
            <a:off x="7190162" y="840074"/>
            <a:ext cx="1165705"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panose="020F0502020204030204"/>
                <a:ea typeface="+mn-ea"/>
                <a:cs typeface="+mn-cs"/>
              </a:rPr>
              <a:t>IT Service Management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076" name="Picture 52" descr="Veeam-Logo | Virtual-Strategy Magazine">
            <a:extLst>
              <a:ext uri="{FF2B5EF4-FFF2-40B4-BE49-F238E27FC236}">
                <a16:creationId xmlns:a16="http://schemas.microsoft.com/office/drawing/2014/main" id="{AA7AF065-26BF-4EB8-A491-95E875A97613}"/>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439390" y="399686"/>
            <a:ext cx="927507" cy="618338"/>
          </a:xfrm>
          <a:prstGeom prst="rect">
            <a:avLst/>
          </a:prstGeom>
          <a:noFill/>
          <a:extLst>
            <a:ext uri="{909E8E84-426E-40DD-AFC4-6F175D3DCCD1}">
              <a14:hiddenFill xmlns:a14="http://schemas.microsoft.com/office/drawing/2010/main">
                <a:solidFill>
                  <a:srgbClr val="FFFFFF"/>
                </a:solidFill>
              </a14:hiddenFill>
            </a:ext>
          </a:extLst>
        </p:spPr>
      </p:pic>
      <p:cxnSp>
        <p:nvCxnSpPr>
          <p:cNvPr id="206" name="Straight Arrow Connector 205">
            <a:extLst>
              <a:ext uri="{FF2B5EF4-FFF2-40B4-BE49-F238E27FC236}">
                <a16:creationId xmlns:a16="http://schemas.microsoft.com/office/drawing/2014/main" id="{5D75E75C-2118-4DC7-8860-A44113C33F35}"/>
              </a:ext>
            </a:extLst>
          </p:cNvPr>
          <p:cNvCxnSpPr/>
          <p:nvPr/>
        </p:nvCxnSpPr>
        <p:spPr>
          <a:xfrm>
            <a:off x="2878903" y="1009351"/>
            <a:ext cx="0" cy="467027"/>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07" name="TextBox 206">
            <a:extLst>
              <a:ext uri="{FF2B5EF4-FFF2-40B4-BE49-F238E27FC236}">
                <a16:creationId xmlns:a16="http://schemas.microsoft.com/office/drawing/2014/main" id="{C2A5CA98-56C3-4C78-BC6A-7ABC73312D30}"/>
              </a:ext>
            </a:extLst>
          </p:cNvPr>
          <p:cNvSpPr txBox="1"/>
          <p:nvPr/>
        </p:nvSpPr>
        <p:spPr>
          <a:xfrm>
            <a:off x="2873848" y="1320799"/>
            <a:ext cx="280846"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A5</a:t>
            </a:r>
          </a:p>
        </p:txBody>
      </p:sp>
      <p:sp>
        <p:nvSpPr>
          <p:cNvPr id="208" name="TextBox 207">
            <a:extLst>
              <a:ext uri="{FF2B5EF4-FFF2-40B4-BE49-F238E27FC236}">
                <a16:creationId xmlns:a16="http://schemas.microsoft.com/office/drawing/2014/main" id="{521DB430-08A7-449D-8376-E257F0FE4E8E}"/>
              </a:ext>
            </a:extLst>
          </p:cNvPr>
          <p:cNvSpPr txBox="1"/>
          <p:nvPr/>
        </p:nvSpPr>
        <p:spPr>
          <a:xfrm>
            <a:off x="3151469" y="903550"/>
            <a:ext cx="59131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B050"/>
                </a:solidFill>
                <a:effectLst/>
                <a:uLnTx/>
                <a:uFillTx/>
                <a:latin typeface="Calibri" panose="020F0502020204030204"/>
                <a:ea typeface="+mn-ea"/>
                <a:cs typeface="+mn-cs"/>
              </a:rPr>
              <a:t>Z7</a:t>
            </a:r>
          </a:p>
        </p:txBody>
      </p:sp>
      <p:cxnSp>
        <p:nvCxnSpPr>
          <p:cNvPr id="1057" name="Straight Connector 1056">
            <a:extLst>
              <a:ext uri="{FF2B5EF4-FFF2-40B4-BE49-F238E27FC236}">
                <a16:creationId xmlns:a16="http://schemas.microsoft.com/office/drawing/2014/main" id="{037CC367-8043-4E06-A8D3-90241737D3BD}"/>
              </a:ext>
            </a:extLst>
          </p:cNvPr>
          <p:cNvCxnSpPr/>
          <p:nvPr/>
        </p:nvCxnSpPr>
        <p:spPr>
          <a:xfrm>
            <a:off x="6558965" y="6406724"/>
            <a:ext cx="0" cy="38510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61" name="Straight Connector 1060">
            <a:extLst>
              <a:ext uri="{FF2B5EF4-FFF2-40B4-BE49-F238E27FC236}">
                <a16:creationId xmlns:a16="http://schemas.microsoft.com/office/drawing/2014/main" id="{406D2D3D-BC77-49C9-9130-8C8B58CF9286}"/>
              </a:ext>
            </a:extLst>
          </p:cNvPr>
          <p:cNvCxnSpPr>
            <a:cxnSpLocks/>
          </p:cNvCxnSpPr>
          <p:nvPr/>
        </p:nvCxnSpPr>
        <p:spPr>
          <a:xfrm flipH="1">
            <a:off x="2117559" y="6791826"/>
            <a:ext cx="444140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65" name="Straight Connector 1064">
            <a:extLst>
              <a:ext uri="{FF2B5EF4-FFF2-40B4-BE49-F238E27FC236}">
                <a16:creationId xmlns:a16="http://schemas.microsoft.com/office/drawing/2014/main" id="{259537B7-DBE9-48AC-9C7A-D8E24AF59CA4}"/>
              </a:ext>
            </a:extLst>
          </p:cNvPr>
          <p:cNvCxnSpPr>
            <a:cxnSpLocks/>
          </p:cNvCxnSpPr>
          <p:nvPr/>
        </p:nvCxnSpPr>
        <p:spPr>
          <a:xfrm>
            <a:off x="2111542" y="1807517"/>
            <a:ext cx="0" cy="4984309"/>
          </a:xfrm>
          <a:prstGeom prst="line">
            <a:avLst/>
          </a:prstGeom>
        </p:spPr>
        <p:style>
          <a:lnRef idx="1">
            <a:schemeClr val="accent1"/>
          </a:lnRef>
          <a:fillRef idx="0">
            <a:schemeClr val="accent1"/>
          </a:fillRef>
          <a:effectRef idx="0">
            <a:schemeClr val="accent1"/>
          </a:effectRef>
          <a:fontRef idx="minor">
            <a:schemeClr val="tx1"/>
          </a:fontRef>
        </p:style>
      </p:cxnSp>
      <p:cxnSp>
        <p:nvCxnSpPr>
          <p:cNvPr id="1069" name="Straight Arrow Connector 1068">
            <a:extLst>
              <a:ext uri="{FF2B5EF4-FFF2-40B4-BE49-F238E27FC236}">
                <a16:creationId xmlns:a16="http://schemas.microsoft.com/office/drawing/2014/main" id="{2882D947-1EED-4889-9EBF-C1136166C77C}"/>
              </a:ext>
            </a:extLst>
          </p:cNvPr>
          <p:cNvCxnSpPr>
            <a:cxnSpLocks/>
          </p:cNvCxnSpPr>
          <p:nvPr/>
        </p:nvCxnSpPr>
        <p:spPr>
          <a:xfrm flipV="1">
            <a:off x="2112525" y="1807517"/>
            <a:ext cx="520416" cy="7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1" name="TextBox 220">
            <a:extLst>
              <a:ext uri="{FF2B5EF4-FFF2-40B4-BE49-F238E27FC236}">
                <a16:creationId xmlns:a16="http://schemas.microsoft.com/office/drawing/2014/main" id="{4EFF7390-ECB0-406C-B0DC-38F594501D5F}"/>
              </a:ext>
            </a:extLst>
          </p:cNvPr>
          <p:cNvSpPr txBox="1"/>
          <p:nvPr/>
        </p:nvSpPr>
        <p:spPr>
          <a:xfrm>
            <a:off x="6312433" y="6361685"/>
            <a:ext cx="277640"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0000"/>
                </a:solidFill>
                <a:effectLst/>
                <a:uLnTx/>
                <a:uFillTx/>
                <a:latin typeface="Calibri" panose="020F0502020204030204"/>
                <a:ea typeface="+mn-ea"/>
                <a:cs typeface="+mn-cs"/>
              </a:rPr>
              <a:t>B9</a:t>
            </a:r>
          </a:p>
        </p:txBody>
      </p:sp>
      <p:cxnSp>
        <p:nvCxnSpPr>
          <p:cNvPr id="1075" name="Straight Connector 1074">
            <a:extLst>
              <a:ext uri="{FF2B5EF4-FFF2-40B4-BE49-F238E27FC236}">
                <a16:creationId xmlns:a16="http://schemas.microsoft.com/office/drawing/2014/main" id="{F9562801-22C7-4E41-A10E-FD2FDAB0D0E3}"/>
              </a:ext>
            </a:extLst>
          </p:cNvPr>
          <p:cNvCxnSpPr>
            <a:cxnSpLocks/>
          </p:cNvCxnSpPr>
          <p:nvPr/>
        </p:nvCxnSpPr>
        <p:spPr>
          <a:xfrm flipH="1">
            <a:off x="3476936" y="6135312"/>
            <a:ext cx="1303084" cy="0"/>
          </a:xfrm>
          <a:prstGeom prst="line">
            <a:avLst/>
          </a:prstGeom>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F464E272-DF15-51E3-78FC-8495BAF83632}"/>
              </a:ext>
            </a:extLst>
          </p:cNvPr>
          <p:cNvPicPr>
            <a:picLocks noChangeAspect="1"/>
          </p:cNvPicPr>
          <p:nvPr/>
        </p:nvPicPr>
        <p:blipFill>
          <a:blip r:embed="rId23"/>
          <a:stretch>
            <a:fillRect/>
          </a:stretch>
        </p:blipFill>
        <p:spPr>
          <a:xfrm>
            <a:off x="5748396" y="3718128"/>
            <a:ext cx="1500275" cy="298562"/>
          </a:xfrm>
          <a:prstGeom prst="rect">
            <a:avLst/>
          </a:prstGeom>
        </p:spPr>
      </p:pic>
      <p:sp>
        <p:nvSpPr>
          <p:cNvPr id="116" name="Rectangle 115">
            <a:extLst>
              <a:ext uri="{FF2B5EF4-FFF2-40B4-BE49-F238E27FC236}">
                <a16:creationId xmlns:a16="http://schemas.microsoft.com/office/drawing/2014/main" id="{0F0143CE-1005-4A0F-8481-FF0CF68065EA}"/>
              </a:ext>
            </a:extLst>
          </p:cNvPr>
          <p:cNvSpPr/>
          <p:nvPr/>
        </p:nvSpPr>
        <p:spPr>
          <a:xfrm>
            <a:off x="5558072" y="3263047"/>
            <a:ext cx="1965051" cy="1269332"/>
          </a:xfrm>
          <a:prstGeom prst="rect">
            <a:avLst/>
          </a:prstGeom>
          <a:gradFill flip="none" rotWithShape="1">
            <a:gsLst>
              <a:gs pos="0">
                <a:schemeClr val="accent6">
                  <a:lumMod val="20000"/>
                  <a:lumOff val="80000"/>
                  <a:alpha val="0"/>
                </a:schemeClr>
              </a:gs>
              <a:gs pos="51300">
                <a:schemeClr val="accent6">
                  <a:lumMod val="20000"/>
                  <a:lumOff val="80000"/>
                  <a:alpha val="66000"/>
                </a:schemeClr>
              </a:gs>
              <a:gs pos="100000">
                <a:schemeClr val="accent6">
                  <a:lumMod val="20000"/>
                  <a:lumOff val="8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Fortinet vs SentinelOne 2023 | Gartner Peer Insights">
            <a:extLst>
              <a:ext uri="{FF2B5EF4-FFF2-40B4-BE49-F238E27FC236}">
                <a16:creationId xmlns:a16="http://schemas.microsoft.com/office/drawing/2014/main" id="{19F50239-14F0-371B-4D60-023B17661D62}"/>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852713" y="3877821"/>
            <a:ext cx="809043" cy="46231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KnowBe4 to Receive Significant Investment from KKR">
            <a:extLst>
              <a:ext uri="{FF2B5EF4-FFF2-40B4-BE49-F238E27FC236}">
                <a16:creationId xmlns:a16="http://schemas.microsoft.com/office/drawing/2014/main" id="{B60BF8BE-01BA-877E-AEA6-4DAAFC6583F6}"/>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0317553" y="5950646"/>
            <a:ext cx="1341121" cy="369332"/>
          </a:xfrm>
          <a:prstGeom prst="rect">
            <a:avLst/>
          </a:prstGeom>
          <a:noFill/>
          <a:extLst>
            <a:ext uri="{909E8E84-426E-40DD-AFC4-6F175D3DCCD1}">
              <a14:hiddenFill xmlns:a14="http://schemas.microsoft.com/office/drawing/2010/main">
                <a:solidFill>
                  <a:srgbClr val="FFFFFF"/>
                </a:solidFill>
              </a14:hiddenFill>
            </a:ext>
          </a:extLst>
        </p:spPr>
      </p:pic>
      <p:cxnSp>
        <p:nvCxnSpPr>
          <p:cNvPr id="2" name="Straight Arrow Connector 1">
            <a:extLst>
              <a:ext uri="{FF2B5EF4-FFF2-40B4-BE49-F238E27FC236}">
                <a16:creationId xmlns:a16="http://schemas.microsoft.com/office/drawing/2014/main" id="{2DA68AFE-62B3-BB95-6B4A-43B0C4AB2830}"/>
              </a:ext>
            </a:extLst>
          </p:cNvPr>
          <p:cNvCxnSpPr>
            <a:cxnSpLocks/>
          </p:cNvCxnSpPr>
          <p:nvPr/>
        </p:nvCxnSpPr>
        <p:spPr>
          <a:xfrm>
            <a:off x="9805672" y="6148396"/>
            <a:ext cx="435249" cy="5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155252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20B8109-FD50-4A9E-AF22-255E8308A3C4}"/>
              </a:ext>
            </a:extLst>
          </p:cNvPr>
          <p:cNvGraphicFramePr>
            <a:graphicFrameLocks noGrp="1"/>
          </p:cNvGraphicFramePr>
          <p:nvPr/>
        </p:nvGraphicFramePr>
        <p:xfrm>
          <a:off x="627006" y="457200"/>
          <a:ext cx="10937988" cy="6191250"/>
        </p:xfrm>
        <a:graphic>
          <a:graphicData uri="http://schemas.openxmlformats.org/drawingml/2006/table">
            <a:tbl>
              <a:tblPr firstRow="1" firstCol="1" bandRow="1">
                <a:tableStyleId>{5C22544A-7EE6-4342-B048-85BDC9FD1C3A}</a:tableStyleId>
              </a:tblPr>
              <a:tblGrid>
                <a:gridCol w="1063536">
                  <a:extLst>
                    <a:ext uri="{9D8B030D-6E8A-4147-A177-3AD203B41FA5}">
                      <a16:colId xmlns:a16="http://schemas.microsoft.com/office/drawing/2014/main" val="1064014935"/>
                    </a:ext>
                  </a:extLst>
                </a:gridCol>
                <a:gridCol w="9874452">
                  <a:extLst>
                    <a:ext uri="{9D8B030D-6E8A-4147-A177-3AD203B41FA5}">
                      <a16:colId xmlns:a16="http://schemas.microsoft.com/office/drawing/2014/main" val="265018067"/>
                    </a:ext>
                  </a:extLst>
                </a:gridCol>
              </a:tblGrid>
              <a:tr h="247650">
                <a:tc>
                  <a:txBody>
                    <a:bodyPr/>
                    <a:lstStyle/>
                    <a:p>
                      <a:pPr marL="0" marR="0" algn="ctr">
                        <a:lnSpc>
                          <a:spcPct val="107000"/>
                        </a:lnSpc>
                        <a:spcBef>
                          <a:spcPts val="0"/>
                        </a:spcBef>
                        <a:spcAft>
                          <a:spcPts val="0"/>
                        </a:spcAft>
                      </a:pPr>
                      <a:r>
                        <a:rPr lang="en-US" sz="1300">
                          <a:effectLst/>
                        </a:rPr>
                        <a:t>Tag</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Description</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3283631266"/>
                  </a:ext>
                </a:extLst>
              </a:tr>
              <a:tr h="247650">
                <a:tc>
                  <a:txBody>
                    <a:bodyPr/>
                    <a:lstStyle/>
                    <a:p>
                      <a:pPr marL="0" marR="0" algn="ctr">
                        <a:lnSpc>
                          <a:spcPct val="107000"/>
                        </a:lnSpc>
                        <a:spcBef>
                          <a:spcPts val="0"/>
                        </a:spcBef>
                        <a:spcAft>
                          <a:spcPts val="0"/>
                        </a:spcAft>
                      </a:pPr>
                      <a:r>
                        <a:rPr lang="en-US" sz="1300">
                          <a:effectLst/>
                        </a:rPr>
                        <a:t>A1</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Physical, virtual, and cloud server logs aggregated and sent to CW SIEM solution</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2063917631"/>
                  </a:ext>
                </a:extLst>
              </a:tr>
              <a:tr h="247650">
                <a:tc>
                  <a:txBody>
                    <a:bodyPr/>
                    <a:lstStyle/>
                    <a:p>
                      <a:pPr marL="0" marR="0" algn="ctr">
                        <a:lnSpc>
                          <a:spcPct val="107000"/>
                        </a:lnSpc>
                        <a:spcBef>
                          <a:spcPts val="0"/>
                        </a:spcBef>
                        <a:spcAft>
                          <a:spcPts val="0"/>
                        </a:spcAft>
                      </a:pPr>
                      <a:r>
                        <a:rPr lang="en-US" sz="1300">
                          <a:effectLst/>
                        </a:rPr>
                        <a:t>A2</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SentinelOne software monitoring and protecting servers</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1757970927"/>
                  </a:ext>
                </a:extLst>
              </a:tr>
              <a:tr h="247650">
                <a:tc>
                  <a:txBody>
                    <a:bodyPr/>
                    <a:lstStyle/>
                    <a:p>
                      <a:pPr marL="0" marR="0" algn="ctr">
                        <a:lnSpc>
                          <a:spcPct val="107000"/>
                        </a:lnSpc>
                        <a:spcBef>
                          <a:spcPts val="0"/>
                        </a:spcBef>
                        <a:spcAft>
                          <a:spcPts val="0"/>
                        </a:spcAft>
                      </a:pPr>
                      <a:r>
                        <a:rPr lang="en-US" sz="1300">
                          <a:effectLst/>
                        </a:rPr>
                        <a:t>A3</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N-Central software monitoring server environment</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3494476001"/>
                  </a:ext>
                </a:extLst>
              </a:tr>
              <a:tr h="247650">
                <a:tc>
                  <a:txBody>
                    <a:bodyPr/>
                    <a:lstStyle/>
                    <a:p>
                      <a:pPr marL="0" marR="0" algn="ctr">
                        <a:lnSpc>
                          <a:spcPct val="107000"/>
                        </a:lnSpc>
                        <a:spcBef>
                          <a:spcPts val="0"/>
                        </a:spcBef>
                        <a:spcAft>
                          <a:spcPts val="0"/>
                        </a:spcAft>
                      </a:pPr>
                      <a:r>
                        <a:rPr lang="en-US" sz="1300">
                          <a:effectLst/>
                        </a:rPr>
                        <a:t>A4</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Auvik solution monitoring network environment, managing config backups, and managing network environment</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2428860559"/>
                  </a:ext>
                </a:extLst>
              </a:tr>
              <a:tr h="247650">
                <a:tc>
                  <a:txBody>
                    <a:bodyPr/>
                    <a:lstStyle/>
                    <a:p>
                      <a:pPr marL="0" marR="0" algn="ctr">
                        <a:lnSpc>
                          <a:spcPct val="107000"/>
                        </a:lnSpc>
                        <a:spcBef>
                          <a:spcPts val="0"/>
                        </a:spcBef>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A5</a:t>
                      </a:r>
                    </a:p>
                  </a:txBody>
                  <a:tcPr marL="79826" marR="79826" marT="0" marB="0"/>
                </a:tc>
                <a:tc>
                  <a:txBody>
                    <a:bodyPr/>
                    <a:lstStyle/>
                    <a:p>
                      <a:pPr marL="0" marR="0">
                        <a:lnSpc>
                          <a:spcPct val="107000"/>
                        </a:lnSpc>
                        <a:spcBef>
                          <a:spcPts val="0"/>
                        </a:spcBef>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Veeam backup solution maintains backups in accordance with server backup policies</a:t>
                      </a:r>
                    </a:p>
                  </a:txBody>
                  <a:tcPr marL="79826" marR="79826" marT="0" marB="0"/>
                </a:tc>
                <a:extLst>
                  <a:ext uri="{0D108BD9-81ED-4DB2-BD59-A6C34878D82A}">
                    <a16:rowId xmlns:a16="http://schemas.microsoft.com/office/drawing/2014/main" val="3251855224"/>
                  </a:ext>
                </a:extLst>
              </a:tr>
              <a:tr h="247650">
                <a:tc>
                  <a:txBody>
                    <a:bodyPr/>
                    <a:lstStyle/>
                    <a:p>
                      <a:pPr marL="0" marR="0" algn="ctr">
                        <a:lnSpc>
                          <a:spcPct val="107000"/>
                        </a:lnSpc>
                        <a:spcBef>
                          <a:spcPts val="0"/>
                        </a:spcBef>
                        <a:spcAft>
                          <a:spcPts val="0"/>
                        </a:spcAft>
                      </a:pPr>
                      <a:r>
                        <a:rPr lang="en-US" sz="1300">
                          <a:effectLst/>
                        </a:rPr>
                        <a:t>B1</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Recurring environment maintenance / solution tasks assigned to L3 and tracked for SLA</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2233336099"/>
                  </a:ext>
                </a:extLst>
              </a:tr>
              <a:tr h="247650">
                <a:tc>
                  <a:txBody>
                    <a:bodyPr/>
                    <a:lstStyle/>
                    <a:p>
                      <a:pPr marL="0" marR="0" algn="ctr">
                        <a:lnSpc>
                          <a:spcPct val="107000"/>
                        </a:lnSpc>
                        <a:spcBef>
                          <a:spcPts val="0"/>
                        </a:spcBef>
                        <a:spcAft>
                          <a:spcPts val="0"/>
                        </a:spcAft>
                      </a:pPr>
                      <a:r>
                        <a:rPr lang="en-US" sz="1300">
                          <a:effectLst/>
                        </a:rPr>
                        <a:t>B2</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Environment alerting sent from NCentral to 24x7 NOC</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1598878786"/>
                  </a:ext>
                </a:extLst>
              </a:tr>
              <a:tr h="247650">
                <a:tc>
                  <a:txBody>
                    <a:bodyPr/>
                    <a:lstStyle/>
                    <a:p>
                      <a:pPr marL="0" marR="0" algn="ctr">
                        <a:lnSpc>
                          <a:spcPct val="107000"/>
                        </a:lnSpc>
                        <a:spcBef>
                          <a:spcPts val="0"/>
                        </a:spcBef>
                        <a:spcAft>
                          <a:spcPts val="0"/>
                        </a:spcAft>
                      </a:pPr>
                      <a:r>
                        <a:rPr lang="en-US" sz="1300">
                          <a:effectLst/>
                        </a:rPr>
                        <a:t>B3</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Environment alerting sent from Auvik to 24x7 NOC</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220112845"/>
                  </a:ext>
                </a:extLst>
              </a:tr>
              <a:tr h="247650">
                <a:tc>
                  <a:txBody>
                    <a:bodyPr/>
                    <a:lstStyle/>
                    <a:p>
                      <a:pPr marL="0" marR="0" algn="ctr">
                        <a:lnSpc>
                          <a:spcPct val="107000"/>
                        </a:lnSpc>
                        <a:spcBef>
                          <a:spcPts val="0"/>
                        </a:spcBef>
                        <a:spcAft>
                          <a:spcPts val="0"/>
                        </a:spcAft>
                      </a:pPr>
                      <a:r>
                        <a:rPr lang="en-US" sz="1300">
                          <a:effectLst/>
                        </a:rPr>
                        <a:t>B4</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SentinelOne security alerting sent to 24x7 </a:t>
                      </a:r>
                      <a:r>
                        <a:rPr lang="en-US" sz="1300" err="1">
                          <a:effectLst/>
                        </a:rPr>
                        <a:t>Proficio</a:t>
                      </a:r>
                      <a:r>
                        <a:rPr lang="en-US" sz="1300">
                          <a:effectLst/>
                        </a:rPr>
                        <a:t> SOC</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3528987019"/>
                  </a:ext>
                </a:extLst>
              </a:tr>
              <a:tr h="247650">
                <a:tc>
                  <a:txBody>
                    <a:bodyPr/>
                    <a:lstStyle/>
                    <a:p>
                      <a:pPr marL="0" marR="0" algn="ctr">
                        <a:lnSpc>
                          <a:spcPct val="107000"/>
                        </a:lnSpc>
                        <a:spcBef>
                          <a:spcPts val="0"/>
                        </a:spcBef>
                        <a:spcAft>
                          <a:spcPts val="0"/>
                        </a:spcAft>
                      </a:pPr>
                      <a:r>
                        <a:rPr lang="en-US" sz="1300">
                          <a:effectLst/>
                        </a:rPr>
                        <a:t>B5</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Log aggregation and ingestion into CW SIEM generates event alerts</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4111446334"/>
                  </a:ext>
                </a:extLst>
              </a:tr>
              <a:tr h="247650">
                <a:tc>
                  <a:txBody>
                    <a:bodyPr/>
                    <a:lstStyle/>
                    <a:p>
                      <a:pPr marL="0" marR="0" algn="ctr">
                        <a:lnSpc>
                          <a:spcPct val="107000"/>
                        </a:lnSpc>
                        <a:spcBef>
                          <a:spcPts val="0"/>
                        </a:spcBef>
                        <a:spcAft>
                          <a:spcPts val="0"/>
                        </a:spcAft>
                      </a:pPr>
                      <a:r>
                        <a:rPr lang="en-US" sz="1300">
                          <a:effectLst/>
                        </a:rPr>
                        <a:t>B6</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Office 365 integration into CW SIEM generates event alerts</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1048779856"/>
                  </a:ext>
                </a:extLst>
              </a:tr>
              <a:tr h="247650">
                <a:tc>
                  <a:txBody>
                    <a:bodyPr/>
                    <a:lstStyle/>
                    <a:p>
                      <a:pPr marL="0" marR="0" algn="ctr">
                        <a:lnSpc>
                          <a:spcPct val="107000"/>
                        </a:lnSpc>
                        <a:spcBef>
                          <a:spcPts val="0"/>
                        </a:spcBef>
                        <a:spcAft>
                          <a:spcPts val="0"/>
                        </a:spcAft>
                      </a:pPr>
                      <a:r>
                        <a:rPr lang="en-US" sz="1300">
                          <a:effectLst/>
                        </a:rPr>
                        <a:t>B7</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Automate configured workstation alerting generates events sent to 24x7 SOC</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229817194"/>
                  </a:ext>
                </a:extLst>
              </a:tr>
              <a:tr h="247650">
                <a:tc>
                  <a:txBody>
                    <a:bodyPr/>
                    <a:lstStyle/>
                    <a:p>
                      <a:pPr marL="0" marR="0" algn="ctr">
                        <a:lnSpc>
                          <a:spcPct val="107000"/>
                        </a:lnSpc>
                        <a:spcBef>
                          <a:spcPts val="0"/>
                        </a:spcBef>
                        <a:spcAft>
                          <a:spcPts val="0"/>
                        </a:spcAft>
                      </a:pPr>
                      <a:r>
                        <a:rPr lang="en-US" sz="1300">
                          <a:effectLst/>
                        </a:rPr>
                        <a:t>B8</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Automate misconfigured / noncompliant workstation data generates Service Desk tickets</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2236701757"/>
                  </a:ext>
                </a:extLst>
              </a:tr>
              <a:tr h="247650">
                <a:tc>
                  <a:txBody>
                    <a:bodyPr/>
                    <a:lstStyle/>
                    <a:p>
                      <a:pPr marL="0" marR="0" algn="ctr">
                        <a:lnSpc>
                          <a:spcPct val="107000"/>
                        </a:lnSpc>
                        <a:spcBef>
                          <a:spcPts val="0"/>
                        </a:spcBef>
                        <a:spcAft>
                          <a:spcPts val="0"/>
                        </a:spcAft>
                      </a:pPr>
                      <a:r>
                        <a:rPr lang="en-US" sz="1300">
                          <a:effectLst/>
                        </a:rPr>
                        <a:t>B9</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Automate enforces and distributes patching policies to workstations and servers</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43183704"/>
                  </a:ext>
                </a:extLst>
              </a:tr>
              <a:tr h="247650">
                <a:tc>
                  <a:txBody>
                    <a:bodyPr/>
                    <a:lstStyle/>
                    <a:p>
                      <a:pPr marL="0" marR="0" algn="ctr">
                        <a:lnSpc>
                          <a:spcPct val="107000"/>
                        </a:lnSpc>
                        <a:spcBef>
                          <a:spcPts val="0"/>
                        </a:spcBef>
                        <a:spcAft>
                          <a:spcPts val="0"/>
                        </a:spcAft>
                      </a:pPr>
                      <a:r>
                        <a:rPr lang="en-US" sz="1300">
                          <a:effectLst/>
                        </a:rPr>
                        <a:t>C1</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CW SOC escalates confirmed active security threats to EI L3 security engineering</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3232837131"/>
                  </a:ext>
                </a:extLst>
              </a:tr>
              <a:tr h="247650">
                <a:tc>
                  <a:txBody>
                    <a:bodyPr/>
                    <a:lstStyle/>
                    <a:p>
                      <a:pPr marL="0" marR="0" algn="ctr">
                        <a:lnSpc>
                          <a:spcPct val="107000"/>
                        </a:lnSpc>
                        <a:spcBef>
                          <a:spcPts val="0"/>
                        </a:spcBef>
                        <a:spcAft>
                          <a:spcPts val="0"/>
                        </a:spcAft>
                      </a:pPr>
                      <a:r>
                        <a:rPr lang="en-US" sz="1300">
                          <a:effectLst/>
                        </a:rPr>
                        <a:t>C2</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CW SOC escalates confirmed active security threats to 24x7 NOC</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3398231643"/>
                  </a:ext>
                </a:extLst>
              </a:tr>
              <a:tr h="247650">
                <a:tc>
                  <a:txBody>
                    <a:bodyPr/>
                    <a:lstStyle/>
                    <a:p>
                      <a:pPr marL="0" marR="0" algn="ctr">
                        <a:lnSpc>
                          <a:spcPct val="107000"/>
                        </a:lnSpc>
                        <a:spcBef>
                          <a:spcPts val="0"/>
                        </a:spcBef>
                        <a:spcAft>
                          <a:spcPts val="0"/>
                        </a:spcAft>
                      </a:pPr>
                      <a:r>
                        <a:rPr lang="en-US" sz="1300">
                          <a:effectLst/>
                        </a:rPr>
                        <a:t>C3</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Client user population submits service requests and reports incidents to 24x7 Service Desk</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2865377369"/>
                  </a:ext>
                </a:extLst>
              </a:tr>
              <a:tr h="247650">
                <a:tc>
                  <a:txBody>
                    <a:bodyPr/>
                    <a:lstStyle/>
                    <a:p>
                      <a:pPr marL="0" marR="0" algn="ctr">
                        <a:lnSpc>
                          <a:spcPct val="107000"/>
                        </a:lnSpc>
                        <a:spcBef>
                          <a:spcPts val="0"/>
                        </a:spcBef>
                        <a:spcAft>
                          <a:spcPts val="0"/>
                        </a:spcAft>
                      </a:pPr>
                      <a:r>
                        <a:rPr lang="en-US" sz="1300">
                          <a:effectLst/>
                        </a:rPr>
                        <a:t>D1</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24x7 NOC escalates confirmed outage or security events to L3 engineering</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1030870187"/>
                  </a:ext>
                </a:extLst>
              </a:tr>
              <a:tr h="247650">
                <a:tc>
                  <a:txBody>
                    <a:bodyPr/>
                    <a:lstStyle/>
                    <a:p>
                      <a:pPr marL="0" marR="0" algn="ctr">
                        <a:lnSpc>
                          <a:spcPct val="107000"/>
                        </a:lnSpc>
                        <a:spcBef>
                          <a:spcPts val="0"/>
                        </a:spcBef>
                        <a:spcAft>
                          <a:spcPts val="0"/>
                        </a:spcAft>
                      </a:pPr>
                      <a:r>
                        <a:rPr lang="en-US" sz="1300">
                          <a:effectLst/>
                        </a:rPr>
                        <a:t>D2</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24x7 Service Desk dispatches field services as required for on-site support</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1441615561"/>
                  </a:ext>
                </a:extLst>
              </a:tr>
              <a:tr h="247650">
                <a:tc>
                  <a:txBody>
                    <a:bodyPr/>
                    <a:lstStyle/>
                    <a:p>
                      <a:pPr marL="0" marR="0" algn="ctr">
                        <a:lnSpc>
                          <a:spcPct val="107000"/>
                        </a:lnSpc>
                        <a:spcBef>
                          <a:spcPts val="0"/>
                        </a:spcBef>
                        <a:spcAft>
                          <a:spcPts val="0"/>
                        </a:spcAft>
                      </a:pPr>
                      <a:r>
                        <a:rPr lang="en-US" sz="1300">
                          <a:effectLst/>
                        </a:rPr>
                        <a:t>D3</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24x7 Service Desk escalates unresolvable requests or incidents to appropriate L3 engineering</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4199985179"/>
                  </a:ext>
                </a:extLst>
              </a:tr>
              <a:tr h="247650">
                <a:tc>
                  <a:txBody>
                    <a:bodyPr/>
                    <a:lstStyle/>
                    <a:p>
                      <a:pPr marL="0" marR="0" algn="ctr">
                        <a:lnSpc>
                          <a:spcPct val="107000"/>
                        </a:lnSpc>
                        <a:spcBef>
                          <a:spcPts val="0"/>
                        </a:spcBef>
                        <a:spcAft>
                          <a:spcPts val="0"/>
                        </a:spcAft>
                      </a:pPr>
                      <a:r>
                        <a:rPr lang="en-US" sz="1300">
                          <a:effectLst/>
                        </a:rPr>
                        <a:t>D4</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24x7 Service Desk escalates unresolvable OOS tickets to L4 engineering / Client System Support</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625841030"/>
                  </a:ext>
                </a:extLst>
              </a:tr>
              <a:tr h="247650">
                <a:tc>
                  <a:txBody>
                    <a:bodyPr/>
                    <a:lstStyle/>
                    <a:p>
                      <a:pPr marL="0" marR="0" algn="ctr">
                        <a:lnSpc>
                          <a:spcPct val="107000"/>
                        </a:lnSpc>
                        <a:spcBef>
                          <a:spcPts val="0"/>
                        </a:spcBef>
                        <a:spcAft>
                          <a:spcPts val="0"/>
                        </a:spcAft>
                      </a:pPr>
                      <a:r>
                        <a:rPr lang="en-US" sz="1300">
                          <a:effectLst/>
                        </a:rPr>
                        <a:t>D5</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L3 engineering escalates OOS tickets to L4 engineering / Client System Support</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1582466378"/>
                  </a:ext>
                </a:extLst>
              </a:tr>
              <a:tr h="247650">
                <a:tc>
                  <a:txBody>
                    <a:bodyPr/>
                    <a:lstStyle/>
                    <a:p>
                      <a:pPr marL="0" marR="0" algn="ctr">
                        <a:lnSpc>
                          <a:spcPct val="107000"/>
                        </a:lnSpc>
                        <a:spcBef>
                          <a:spcPts val="0"/>
                        </a:spcBef>
                        <a:spcAft>
                          <a:spcPts val="0"/>
                        </a:spcAft>
                      </a:pPr>
                      <a:r>
                        <a:rPr lang="en-US" sz="1300">
                          <a:effectLst/>
                        </a:rPr>
                        <a:t>D6</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L3 engineering leverages NCentral to configure monitoring thresholds and capacity-plan</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3586862749"/>
                  </a:ext>
                </a:extLst>
              </a:tr>
              <a:tr h="247650">
                <a:tc>
                  <a:txBody>
                    <a:bodyPr/>
                    <a:lstStyle/>
                    <a:p>
                      <a:pPr marL="0" marR="0" algn="ctr">
                        <a:lnSpc>
                          <a:spcPct val="107000"/>
                        </a:lnSpc>
                        <a:spcBef>
                          <a:spcPts val="0"/>
                        </a:spcBef>
                        <a:spcAft>
                          <a:spcPts val="0"/>
                        </a:spcAft>
                      </a:pPr>
                      <a:r>
                        <a:rPr lang="en-US" sz="1300">
                          <a:effectLst/>
                        </a:rPr>
                        <a:t>D7</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tc>
                  <a:txBody>
                    <a:bodyPr/>
                    <a:lstStyle/>
                    <a:p>
                      <a:pPr marL="0" marR="0">
                        <a:lnSpc>
                          <a:spcPct val="107000"/>
                        </a:lnSpc>
                        <a:spcBef>
                          <a:spcPts val="0"/>
                        </a:spcBef>
                        <a:spcAft>
                          <a:spcPts val="0"/>
                        </a:spcAft>
                      </a:pPr>
                      <a:r>
                        <a:rPr lang="en-US" sz="1300">
                          <a:effectLst/>
                        </a:rPr>
                        <a:t>L3 engineering leverages Auvik to configure network monitoring, manage configuration, and capacity-plan</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79826" marR="79826" marT="0" marB="0"/>
                </a:tc>
                <a:extLst>
                  <a:ext uri="{0D108BD9-81ED-4DB2-BD59-A6C34878D82A}">
                    <a16:rowId xmlns:a16="http://schemas.microsoft.com/office/drawing/2014/main" val="4011029581"/>
                  </a:ext>
                </a:extLst>
              </a:tr>
            </a:tbl>
          </a:graphicData>
        </a:graphic>
      </p:graphicFrame>
    </p:spTree>
    <p:extLst>
      <p:ext uri="{BB962C8B-B14F-4D97-AF65-F5344CB8AC3E}">
        <p14:creationId xmlns:p14="http://schemas.microsoft.com/office/powerpoint/2010/main" val="440525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AD63DC-7210-44B3-F4B8-D23000FD4AED}"/>
              </a:ext>
            </a:extLst>
          </p:cNvPr>
          <p:cNvPicPr>
            <a:picLocks noChangeAspect="1"/>
          </p:cNvPicPr>
          <p:nvPr/>
        </p:nvPicPr>
        <p:blipFill>
          <a:blip r:embed="rId2"/>
          <a:stretch>
            <a:fillRect/>
          </a:stretch>
        </p:blipFill>
        <p:spPr>
          <a:xfrm>
            <a:off x="0" y="1"/>
            <a:ext cx="12192000" cy="6857999"/>
          </a:xfrm>
          <a:prstGeom prst="rect">
            <a:avLst/>
          </a:prstGeom>
        </p:spPr>
      </p:pic>
      <p:sp>
        <p:nvSpPr>
          <p:cNvPr id="4" name="TextBox 3">
            <a:extLst>
              <a:ext uri="{FF2B5EF4-FFF2-40B4-BE49-F238E27FC236}">
                <a16:creationId xmlns:a16="http://schemas.microsoft.com/office/drawing/2014/main" id="{272B4954-DABF-436A-9304-A25DEEE35256}"/>
              </a:ext>
            </a:extLst>
          </p:cNvPr>
          <p:cNvSpPr txBox="1"/>
          <p:nvPr/>
        </p:nvSpPr>
        <p:spPr>
          <a:xfrm>
            <a:off x="883299" y="1744994"/>
            <a:ext cx="10593354" cy="677108"/>
          </a:xfrm>
          <a:prstGeom prst="rect">
            <a:avLst/>
          </a:prstGeom>
          <a:noFill/>
        </p:spPr>
        <p:txBody>
          <a:bodyPr wrap="square">
            <a:spAutoFit/>
          </a:bodyPr>
          <a:lstStyle/>
          <a:p>
            <a:pPr algn="ctr"/>
            <a:r>
              <a:rPr lang="en-US" sz="3800" b="1">
                <a:solidFill>
                  <a:schemeClr val="bg1"/>
                </a:solidFill>
                <a:latin typeface="Open Sans" panose="020B0606030504020204" pitchFamily="34" charset="0"/>
                <a:ea typeface="Open Sans" panose="020B0606030504020204" pitchFamily="34" charset="0"/>
                <a:cs typeface="Open Sans" panose="020B0606030504020204" pitchFamily="34" charset="0"/>
              </a:rPr>
              <a:t>Why EI?</a:t>
            </a:r>
          </a:p>
        </p:txBody>
      </p:sp>
    </p:spTree>
    <p:extLst>
      <p:ext uri="{BB962C8B-B14F-4D97-AF65-F5344CB8AC3E}">
        <p14:creationId xmlns:p14="http://schemas.microsoft.com/office/powerpoint/2010/main" val="1372792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tableware, dishware, plate&#10;&#10;Description automatically generated">
            <a:extLst>
              <a:ext uri="{FF2B5EF4-FFF2-40B4-BE49-F238E27FC236}">
                <a16:creationId xmlns:a16="http://schemas.microsoft.com/office/drawing/2014/main" id="{1E483BBF-C38B-4AE2-95D0-F3FC7B9BA24A}"/>
              </a:ext>
            </a:extLst>
          </p:cNvPr>
          <p:cNvPicPr>
            <a:picLocks noChangeAspect="1"/>
          </p:cNvPicPr>
          <p:nvPr/>
        </p:nvPicPr>
        <p:blipFill>
          <a:blip r:embed="rId2"/>
          <a:stretch>
            <a:fillRect/>
          </a:stretch>
        </p:blipFill>
        <p:spPr>
          <a:xfrm>
            <a:off x="377782" y="1033209"/>
            <a:ext cx="1602088" cy="846387"/>
          </a:xfrm>
          <a:prstGeom prst="rect">
            <a:avLst/>
          </a:prstGeom>
        </p:spPr>
      </p:pic>
      <p:pic>
        <p:nvPicPr>
          <p:cNvPr id="9" name="Picture 8">
            <a:extLst>
              <a:ext uri="{FF2B5EF4-FFF2-40B4-BE49-F238E27FC236}">
                <a16:creationId xmlns:a16="http://schemas.microsoft.com/office/drawing/2014/main" id="{265B9B1A-39B5-4A19-9B3F-0ED659E3579F}"/>
              </a:ext>
            </a:extLst>
          </p:cNvPr>
          <p:cNvPicPr>
            <a:picLocks noChangeAspect="1"/>
          </p:cNvPicPr>
          <p:nvPr/>
        </p:nvPicPr>
        <p:blipFill>
          <a:blip r:embed="rId3"/>
          <a:stretch>
            <a:fillRect/>
          </a:stretch>
        </p:blipFill>
        <p:spPr>
          <a:xfrm>
            <a:off x="377779" y="4459052"/>
            <a:ext cx="1602089" cy="366369"/>
          </a:xfrm>
          <a:prstGeom prst="rect">
            <a:avLst/>
          </a:prstGeom>
        </p:spPr>
      </p:pic>
      <p:pic>
        <p:nvPicPr>
          <p:cNvPr id="18" name="Picture 17" descr="Logo&#10;&#10;Description automatically generated">
            <a:extLst>
              <a:ext uri="{FF2B5EF4-FFF2-40B4-BE49-F238E27FC236}">
                <a16:creationId xmlns:a16="http://schemas.microsoft.com/office/drawing/2014/main" id="{3EE21F9A-58DB-41C1-AE85-A914E67319D4}"/>
              </a:ext>
            </a:extLst>
          </p:cNvPr>
          <p:cNvPicPr>
            <a:picLocks noChangeAspect="1"/>
          </p:cNvPicPr>
          <p:nvPr/>
        </p:nvPicPr>
        <p:blipFill>
          <a:blip r:embed="rId4"/>
          <a:stretch>
            <a:fillRect/>
          </a:stretch>
        </p:blipFill>
        <p:spPr>
          <a:xfrm>
            <a:off x="2696864" y="5447618"/>
            <a:ext cx="1602089" cy="526853"/>
          </a:xfrm>
          <a:prstGeom prst="rect">
            <a:avLst/>
          </a:prstGeom>
        </p:spPr>
      </p:pic>
      <p:pic>
        <p:nvPicPr>
          <p:cNvPr id="21" name="Picture 20">
            <a:extLst>
              <a:ext uri="{FF2B5EF4-FFF2-40B4-BE49-F238E27FC236}">
                <a16:creationId xmlns:a16="http://schemas.microsoft.com/office/drawing/2014/main" id="{DCC9471D-5215-4DF3-8BB9-7DE902EF152B}"/>
              </a:ext>
            </a:extLst>
          </p:cNvPr>
          <p:cNvPicPr>
            <a:picLocks noChangeAspect="1"/>
          </p:cNvPicPr>
          <p:nvPr/>
        </p:nvPicPr>
        <p:blipFill>
          <a:blip r:embed="rId5"/>
          <a:stretch>
            <a:fillRect/>
          </a:stretch>
        </p:blipFill>
        <p:spPr>
          <a:xfrm>
            <a:off x="5332819" y="4119442"/>
            <a:ext cx="1185548" cy="1078017"/>
          </a:xfrm>
          <a:prstGeom prst="rect">
            <a:avLst/>
          </a:prstGeom>
        </p:spPr>
      </p:pic>
      <p:pic>
        <p:nvPicPr>
          <p:cNvPr id="29" name="Picture 28">
            <a:extLst>
              <a:ext uri="{FF2B5EF4-FFF2-40B4-BE49-F238E27FC236}">
                <a16:creationId xmlns:a16="http://schemas.microsoft.com/office/drawing/2014/main" id="{825CFEFF-B435-4A9F-B7A8-2625A8AA3578}"/>
              </a:ext>
            </a:extLst>
          </p:cNvPr>
          <p:cNvPicPr>
            <a:picLocks noChangeAspect="1"/>
          </p:cNvPicPr>
          <p:nvPr/>
        </p:nvPicPr>
        <p:blipFill>
          <a:blip r:embed="rId6"/>
          <a:stretch>
            <a:fillRect/>
          </a:stretch>
        </p:blipFill>
        <p:spPr>
          <a:xfrm>
            <a:off x="5069531" y="1080924"/>
            <a:ext cx="1541596" cy="973864"/>
          </a:xfrm>
          <a:prstGeom prst="rect">
            <a:avLst/>
          </a:prstGeom>
        </p:spPr>
      </p:pic>
      <p:pic>
        <p:nvPicPr>
          <p:cNvPr id="30" name="Picture 29">
            <a:extLst>
              <a:ext uri="{FF2B5EF4-FFF2-40B4-BE49-F238E27FC236}">
                <a16:creationId xmlns:a16="http://schemas.microsoft.com/office/drawing/2014/main" id="{47933F4B-6CCA-49FA-B5C9-CEE785CDBDC3}"/>
              </a:ext>
            </a:extLst>
          </p:cNvPr>
          <p:cNvPicPr>
            <a:picLocks noChangeAspect="1"/>
          </p:cNvPicPr>
          <p:nvPr/>
        </p:nvPicPr>
        <p:blipFill>
          <a:blip r:embed="rId7"/>
          <a:stretch>
            <a:fillRect/>
          </a:stretch>
        </p:blipFill>
        <p:spPr>
          <a:xfrm>
            <a:off x="7689475" y="1974270"/>
            <a:ext cx="1509485" cy="1060906"/>
          </a:xfrm>
          <a:prstGeom prst="rect">
            <a:avLst/>
          </a:prstGeom>
        </p:spPr>
      </p:pic>
      <p:pic>
        <p:nvPicPr>
          <p:cNvPr id="32" name="Picture 31">
            <a:extLst>
              <a:ext uri="{FF2B5EF4-FFF2-40B4-BE49-F238E27FC236}">
                <a16:creationId xmlns:a16="http://schemas.microsoft.com/office/drawing/2014/main" id="{6A529DB5-0007-4D13-A6D6-7DA140FB7949}"/>
              </a:ext>
            </a:extLst>
          </p:cNvPr>
          <p:cNvPicPr>
            <a:picLocks noChangeAspect="1"/>
          </p:cNvPicPr>
          <p:nvPr/>
        </p:nvPicPr>
        <p:blipFill>
          <a:blip r:embed="rId8"/>
          <a:stretch>
            <a:fillRect/>
          </a:stretch>
        </p:blipFill>
        <p:spPr>
          <a:xfrm>
            <a:off x="7653550" y="3230844"/>
            <a:ext cx="1568688" cy="646859"/>
          </a:xfrm>
          <a:prstGeom prst="rect">
            <a:avLst/>
          </a:prstGeom>
        </p:spPr>
      </p:pic>
      <p:pic>
        <p:nvPicPr>
          <p:cNvPr id="34" name="Picture 33">
            <a:extLst>
              <a:ext uri="{FF2B5EF4-FFF2-40B4-BE49-F238E27FC236}">
                <a16:creationId xmlns:a16="http://schemas.microsoft.com/office/drawing/2014/main" id="{1A635E1F-2D3E-44C6-AC7E-2CE58E6599AB}"/>
              </a:ext>
            </a:extLst>
          </p:cNvPr>
          <p:cNvPicPr>
            <a:picLocks noChangeAspect="1"/>
          </p:cNvPicPr>
          <p:nvPr/>
        </p:nvPicPr>
        <p:blipFill>
          <a:blip r:embed="rId9"/>
          <a:stretch>
            <a:fillRect/>
          </a:stretch>
        </p:blipFill>
        <p:spPr>
          <a:xfrm>
            <a:off x="4799390" y="2900078"/>
            <a:ext cx="2252406" cy="1145472"/>
          </a:xfrm>
          <a:prstGeom prst="rect">
            <a:avLst/>
          </a:prstGeom>
        </p:spPr>
      </p:pic>
      <p:pic>
        <p:nvPicPr>
          <p:cNvPr id="37" name="Picture 36" descr="Icon&#10;&#10;Description automatically generated">
            <a:extLst>
              <a:ext uri="{FF2B5EF4-FFF2-40B4-BE49-F238E27FC236}">
                <a16:creationId xmlns:a16="http://schemas.microsoft.com/office/drawing/2014/main" id="{B086EB8F-09F5-4AE1-9C53-9700D782C94F}"/>
              </a:ext>
            </a:extLst>
          </p:cNvPr>
          <p:cNvPicPr>
            <a:picLocks noChangeAspect="1"/>
          </p:cNvPicPr>
          <p:nvPr/>
        </p:nvPicPr>
        <p:blipFill>
          <a:blip r:embed="rId10"/>
          <a:stretch>
            <a:fillRect/>
          </a:stretch>
        </p:blipFill>
        <p:spPr>
          <a:xfrm>
            <a:off x="7378999" y="4340106"/>
            <a:ext cx="2175556" cy="636688"/>
          </a:xfrm>
          <a:prstGeom prst="rect">
            <a:avLst/>
          </a:prstGeom>
        </p:spPr>
      </p:pic>
      <p:pic>
        <p:nvPicPr>
          <p:cNvPr id="38" name="Picture 37">
            <a:extLst>
              <a:ext uri="{FF2B5EF4-FFF2-40B4-BE49-F238E27FC236}">
                <a16:creationId xmlns:a16="http://schemas.microsoft.com/office/drawing/2014/main" id="{B65FB174-A538-4AEF-A2EC-F81FD9C9A543}"/>
              </a:ext>
            </a:extLst>
          </p:cNvPr>
          <p:cNvPicPr>
            <a:picLocks noChangeAspect="1"/>
          </p:cNvPicPr>
          <p:nvPr/>
        </p:nvPicPr>
        <p:blipFill>
          <a:blip r:embed="rId11"/>
          <a:stretch>
            <a:fillRect/>
          </a:stretch>
        </p:blipFill>
        <p:spPr>
          <a:xfrm>
            <a:off x="2637445" y="4119442"/>
            <a:ext cx="1782101" cy="990056"/>
          </a:xfrm>
          <a:prstGeom prst="rect">
            <a:avLst/>
          </a:prstGeom>
        </p:spPr>
      </p:pic>
      <p:pic>
        <p:nvPicPr>
          <p:cNvPr id="39" name="Picture 38">
            <a:extLst>
              <a:ext uri="{FF2B5EF4-FFF2-40B4-BE49-F238E27FC236}">
                <a16:creationId xmlns:a16="http://schemas.microsoft.com/office/drawing/2014/main" id="{AA509069-89BA-49E7-8D1D-79FBF2C2566E}"/>
              </a:ext>
            </a:extLst>
          </p:cNvPr>
          <p:cNvPicPr>
            <a:picLocks noChangeAspect="1"/>
          </p:cNvPicPr>
          <p:nvPr/>
        </p:nvPicPr>
        <p:blipFill>
          <a:blip r:embed="rId12"/>
          <a:stretch>
            <a:fillRect/>
          </a:stretch>
        </p:blipFill>
        <p:spPr>
          <a:xfrm>
            <a:off x="10128176" y="1130619"/>
            <a:ext cx="1602089" cy="758152"/>
          </a:xfrm>
          <a:prstGeom prst="rect">
            <a:avLst/>
          </a:prstGeom>
        </p:spPr>
      </p:pic>
      <p:pic>
        <p:nvPicPr>
          <p:cNvPr id="40" name="Picture 39">
            <a:extLst>
              <a:ext uri="{FF2B5EF4-FFF2-40B4-BE49-F238E27FC236}">
                <a16:creationId xmlns:a16="http://schemas.microsoft.com/office/drawing/2014/main" id="{9CA01F35-EE49-4DA8-B8DF-B41AEB69825B}"/>
              </a:ext>
            </a:extLst>
          </p:cNvPr>
          <p:cNvPicPr>
            <a:picLocks noChangeAspect="1"/>
          </p:cNvPicPr>
          <p:nvPr/>
        </p:nvPicPr>
        <p:blipFill>
          <a:blip r:embed="rId13"/>
          <a:stretch>
            <a:fillRect/>
          </a:stretch>
        </p:blipFill>
        <p:spPr>
          <a:xfrm>
            <a:off x="2649964" y="2225781"/>
            <a:ext cx="1695891" cy="557884"/>
          </a:xfrm>
          <a:prstGeom prst="rect">
            <a:avLst/>
          </a:prstGeom>
        </p:spPr>
      </p:pic>
      <p:pic>
        <p:nvPicPr>
          <p:cNvPr id="41" name="Picture 40">
            <a:extLst>
              <a:ext uri="{FF2B5EF4-FFF2-40B4-BE49-F238E27FC236}">
                <a16:creationId xmlns:a16="http://schemas.microsoft.com/office/drawing/2014/main" id="{A32CED9D-F6CC-45D0-93B7-4AEF1725987C}"/>
              </a:ext>
            </a:extLst>
          </p:cNvPr>
          <p:cNvPicPr>
            <a:picLocks noChangeAspect="1"/>
          </p:cNvPicPr>
          <p:nvPr/>
        </p:nvPicPr>
        <p:blipFill>
          <a:blip r:embed="rId14"/>
          <a:stretch>
            <a:fillRect/>
          </a:stretch>
        </p:blipFill>
        <p:spPr>
          <a:xfrm>
            <a:off x="10175075" y="3764203"/>
            <a:ext cx="1602089" cy="1464627"/>
          </a:xfrm>
          <a:prstGeom prst="rect">
            <a:avLst/>
          </a:prstGeom>
        </p:spPr>
      </p:pic>
      <p:pic>
        <p:nvPicPr>
          <p:cNvPr id="46" name="Picture 45">
            <a:extLst>
              <a:ext uri="{FF2B5EF4-FFF2-40B4-BE49-F238E27FC236}">
                <a16:creationId xmlns:a16="http://schemas.microsoft.com/office/drawing/2014/main" id="{FA4B9EA8-DC21-4FB2-BC2E-89FCA920C674}"/>
              </a:ext>
            </a:extLst>
          </p:cNvPr>
          <p:cNvPicPr>
            <a:picLocks noChangeAspect="1"/>
          </p:cNvPicPr>
          <p:nvPr/>
        </p:nvPicPr>
        <p:blipFill>
          <a:blip r:embed="rId15"/>
          <a:stretch>
            <a:fillRect/>
          </a:stretch>
        </p:blipFill>
        <p:spPr>
          <a:xfrm>
            <a:off x="135473" y="2990613"/>
            <a:ext cx="2086703" cy="947361"/>
          </a:xfrm>
          <a:prstGeom prst="rect">
            <a:avLst/>
          </a:prstGeom>
        </p:spPr>
      </p:pic>
      <p:pic>
        <p:nvPicPr>
          <p:cNvPr id="47" name="Picture 46">
            <a:extLst>
              <a:ext uri="{FF2B5EF4-FFF2-40B4-BE49-F238E27FC236}">
                <a16:creationId xmlns:a16="http://schemas.microsoft.com/office/drawing/2014/main" id="{3F1EB14F-7A25-4F96-8B3F-36681314DBBC}"/>
              </a:ext>
            </a:extLst>
          </p:cNvPr>
          <p:cNvPicPr>
            <a:picLocks noChangeAspect="1"/>
          </p:cNvPicPr>
          <p:nvPr/>
        </p:nvPicPr>
        <p:blipFill>
          <a:blip r:embed="rId16"/>
          <a:stretch>
            <a:fillRect/>
          </a:stretch>
        </p:blipFill>
        <p:spPr>
          <a:xfrm>
            <a:off x="9824416" y="3332639"/>
            <a:ext cx="2126138" cy="371426"/>
          </a:xfrm>
          <a:prstGeom prst="rect">
            <a:avLst/>
          </a:prstGeom>
        </p:spPr>
      </p:pic>
      <p:pic>
        <p:nvPicPr>
          <p:cNvPr id="48" name="Picture 47">
            <a:extLst>
              <a:ext uri="{FF2B5EF4-FFF2-40B4-BE49-F238E27FC236}">
                <a16:creationId xmlns:a16="http://schemas.microsoft.com/office/drawing/2014/main" id="{421E1FB5-CD19-4C21-A6BA-76B10511DB81}"/>
              </a:ext>
            </a:extLst>
          </p:cNvPr>
          <p:cNvPicPr>
            <a:picLocks noChangeAspect="1"/>
          </p:cNvPicPr>
          <p:nvPr/>
        </p:nvPicPr>
        <p:blipFill>
          <a:blip r:embed="rId17"/>
          <a:stretch>
            <a:fillRect/>
          </a:stretch>
        </p:blipFill>
        <p:spPr>
          <a:xfrm>
            <a:off x="7444048" y="5197459"/>
            <a:ext cx="1967078" cy="985998"/>
          </a:xfrm>
          <a:prstGeom prst="rect">
            <a:avLst/>
          </a:prstGeom>
        </p:spPr>
      </p:pic>
      <p:pic>
        <p:nvPicPr>
          <p:cNvPr id="49" name="Picture 48">
            <a:extLst>
              <a:ext uri="{FF2B5EF4-FFF2-40B4-BE49-F238E27FC236}">
                <a16:creationId xmlns:a16="http://schemas.microsoft.com/office/drawing/2014/main" id="{429B5238-2449-4F41-BDAB-39963819FCC9}"/>
              </a:ext>
            </a:extLst>
          </p:cNvPr>
          <p:cNvPicPr>
            <a:picLocks noChangeAspect="1"/>
          </p:cNvPicPr>
          <p:nvPr/>
        </p:nvPicPr>
        <p:blipFill>
          <a:blip r:embed="rId18"/>
          <a:stretch>
            <a:fillRect/>
          </a:stretch>
        </p:blipFill>
        <p:spPr>
          <a:xfrm>
            <a:off x="10081273" y="1940814"/>
            <a:ext cx="1695891" cy="1127817"/>
          </a:xfrm>
          <a:prstGeom prst="rect">
            <a:avLst/>
          </a:prstGeom>
        </p:spPr>
      </p:pic>
      <p:pic>
        <p:nvPicPr>
          <p:cNvPr id="50" name="Picture 49">
            <a:extLst>
              <a:ext uri="{FF2B5EF4-FFF2-40B4-BE49-F238E27FC236}">
                <a16:creationId xmlns:a16="http://schemas.microsoft.com/office/drawing/2014/main" id="{3116F551-A4B8-4E41-BE99-B328E79A609D}"/>
              </a:ext>
            </a:extLst>
          </p:cNvPr>
          <p:cNvPicPr>
            <a:picLocks noChangeAspect="1"/>
          </p:cNvPicPr>
          <p:nvPr/>
        </p:nvPicPr>
        <p:blipFill>
          <a:blip r:embed="rId19"/>
          <a:stretch>
            <a:fillRect/>
          </a:stretch>
        </p:blipFill>
        <p:spPr>
          <a:xfrm>
            <a:off x="444686" y="2109390"/>
            <a:ext cx="1541597" cy="863294"/>
          </a:xfrm>
          <a:prstGeom prst="rect">
            <a:avLst/>
          </a:prstGeom>
        </p:spPr>
      </p:pic>
      <p:pic>
        <p:nvPicPr>
          <p:cNvPr id="4" name="Picture 3">
            <a:extLst>
              <a:ext uri="{FF2B5EF4-FFF2-40B4-BE49-F238E27FC236}">
                <a16:creationId xmlns:a16="http://schemas.microsoft.com/office/drawing/2014/main" id="{C6260570-28F2-442C-847E-80D59CC2B6CA}"/>
              </a:ext>
            </a:extLst>
          </p:cNvPr>
          <p:cNvPicPr>
            <a:picLocks noChangeAspect="1"/>
          </p:cNvPicPr>
          <p:nvPr/>
        </p:nvPicPr>
        <p:blipFill>
          <a:blip r:embed="rId20"/>
          <a:stretch>
            <a:fillRect/>
          </a:stretch>
        </p:blipFill>
        <p:spPr>
          <a:xfrm>
            <a:off x="2723655" y="1347577"/>
            <a:ext cx="1695891" cy="366368"/>
          </a:xfrm>
          <a:prstGeom prst="rect">
            <a:avLst/>
          </a:prstGeom>
        </p:spPr>
      </p:pic>
      <p:pic>
        <p:nvPicPr>
          <p:cNvPr id="8" name="Picture 7">
            <a:extLst>
              <a:ext uri="{FF2B5EF4-FFF2-40B4-BE49-F238E27FC236}">
                <a16:creationId xmlns:a16="http://schemas.microsoft.com/office/drawing/2014/main" id="{70595697-98E5-4128-A190-B63752A30823}"/>
              </a:ext>
            </a:extLst>
          </p:cNvPr>
          <p:cNvPicPr>
            <a:picLocks noChangeAspect="1"/>
          </p:cNvPicPr>
          <p:nvPr/>
        </p:nvPicPr>
        <p:blipFill>
          <a:blip r:embed="rId21"/>
          <a:stretch>
            <a:fillRect/>
          </a:stretch>
        </p:blipFill>
        <p:spPr>
          <a:xfrm>
            <a:off x="5241392" y="2225781"/>
            <a:ext cx="1229639" cy="779575"/>
          </a:xfrm>
          <a:prstGeom prst="rect">
            <a:avLst/>
          </a:prstGeom>
        </p:spPr>
      </p:pic>
      <p:pic>
        <p:nvPicPr>
          <p:cNvPr id="11" name="Picture 10">
            <a:extLst>
              <a:ext uri="{FF2B5EF4-FFF2-40B4-BE49-F238E27FC236}">
                <a16:creationId xmlns:a16="http://schemas.microsoft.com/office/drawing/2014/main" id="{D433114E-EEC2-E16F-7FAA-5EEA4DBFFDBB}"/>
              </a:ext>
            </a:extLst>
          </p:cNvPr>
          <p:cNvPicPr>
            <a:picLocks noChangeAspect="1"/>
          </p:cNvPicPr>
          <p:nvPr/>
        </p:nvPicPr>
        <p:blipFill>
          <a:blip r:embed="rId22"/>
          <a:stretch>
            <a:fillRect/>
          </a:stretch>
        </p:blipFill>
        <p:spPr>
          <a:xfrm>
            <a:off x="9847935" y="5197459"/>
            <a:ext cx="2079099" cy="846579"/>
          </a:xfrm>
          <a:prstGeom prst="rect">
            <a:avLst/>
          </a:prstGeom>
        </p:spPr>
      </p:pic>
      <p:pic>
        <p:nvPicPr>
          <p:cNvPr id="1026" name="Picture 2" descr="Cyber security partnership with Tanium - PwC UK">
            <a:extLst>
              <a:ext uri="{FF2B5EF4-FFF2-40B4-BE49-F238E27FC236}">
                <a16:creationId xmlns:a16="http://schemas.microsoft.com/office/drawing/2014/main" id="{0B64D0E7-B6DF-BDE7-42FD-E54FC50CF9C0}"/>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668898" y="5352887"/>
            <a:ext cx="2513390" cy="71631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3E0C4C1B-B324-3E26-BDFE-2D96FA2EA27E}"/>
              </a:ext>
            </a:extLst>
          </p:cNvPr>
          <p:cNvPicPr>
            <a:picLocks noChangeAspect="1"/>
          </p:cNvPicPr>
          <p:nvPr/>
        </p:nvPicPr>
        <p:blipFill>
          <a:blip r:embed="rId24"/>
          <a:stretch>
            <a:fillRect/>
          </a:stretch>
        </p:blipFill>
        <p:spPr>
          <a:xfrm>
            <a:off x="234721" y="5197459"/>
            <a:ext cx="1888203" cy="1003909"/>
          </a:xfrm>
          <a:prstGeom prst="rect">
            <a:avLst/>
          </a:prstGeom>
        </p:spPr>
      </p:pic>
      <p:pic>
        <p:nvPicPr>
          <p:cNvPr id="1028" name="Picture 4" descr="Brand - Palo Alto Networks">
            <a:extLst>
              <a:ext uri="{FF2B5EF4-FFF2-40B4-BE49-F238E27FC236}">
                <a16:creationId xmlns:a16="http://schemas.microsoft.com/office/drawing/2014/main" id="{84E97971-CE3A-863C-EB81-C8EBE298A0AD}"/>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617427" y="986764"/>
            <a:ext cx="3323552" cy="121171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roofpoint Essentials Enhanced - Exclusive Networks - Switzerland FR">
            <a:extLst>
              <a:ext uri="{FF2B5EF4-FFF2-40B4-BE49-F238E27FC236}">
                <a16:creationId xmlns:a16="http://schemas.microsoft.com/office/drawing/2014/main" id="{D5412DD5-1DC0-B60D-E9B5-D3C24819794B}"/>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902988" y="2753903"/>
            <a:ext cx="3421699" cy="168390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AC313BF6-95BC-5802-954B-41F8EF86048D}"/>
              </a:ext>
            </a:extLst>
          </p:cNvPr>
          <p:cNvSpPr txBox="1">
            <a:spLocks/>
          </p:cNvSpPr>
          <p:nvPr/>
        </p:nvSpPr>
        <p:spPr>
          <a:xfrm>
            <a:off x="377779" y="147135"/>
            <a:ext cx="10454348" cy="863294"/>
          </a:xfrm>
          <a:prstGeom prst="rect">
            <a:avLst/>
          </a:prstGeom>
        </p:spPr>
        <p:txBody>
          <a:bodyPr vert="horz" lIns="91440" tIns="45720" rIns="91440" bIns="45720" rtlCol="0" anchor="ctr">
            <a:normAutofit fontScale="67500" lnSpcReduction="20000"/>
          </a:bodyPr>
          <a:lstStyle>
            <a:lvl1pPr algn="ctr" defTabSz="914400" rtl="0" eaLnBrk="1" latinLnBrk="0" hangingPunct="1">
              <a:lnSpc>
                <a:spcPct val="90000"/>
              </a:lnSpc>
              <a:spcBef>
                <a:spcPct val="0"/>
              </a:spcBef>
              <a:buNone/>
              <a:defRPr sz="4800" b="1" i="0" kern="1200">
                <a:solidFill>
                  <a:schemeClr val="tx1"/>
                </a:solidFill>
                <a:latin typeface="Levenim MT" panose="02010502060101010101" pitchFamily="2" charset="-79"/>
                <a:ea typeface="+mj-ea"/>
                <a:cs typeface="+mj-cs"/>
              </a:defRPr>
            </a:lvl1pPr>
          </a:lstStyle>
          <a:p>
            <a:pPr algn="l"/>
            <a:r>
              <a:rPr lang="en-US" sz="5400" kern="0">
                <a:solidFill>
                  <a:srgbClr val="003668"/>
                </a:solidFill>
                <a:cs typeface="Levenim MT" panose="02010502060101010101" pitchFamily="2" charset="-79"/>
                <a:sym typeface="Century Gothic"/>
              </a:rPr>
              <a:t>Why EI? </a:t>
            </a:r>
            <a:br>
              <a:rPr lang="en-US" sz="5400" kern="0">
                <a:solidFill>
                  <a:srgbClr val="003668"/>
                </a:solidFill>
                <a:cs typeface="Levenim MT" panose="02010502060101010101" pitchFamily="2" charset="-79"/>
                <a:sym typeface="Century Gothic"/>
              </a:rPr>
            </a:br>
            <a:r>
              <a:rPr lang="en-US" sz="4000" kern="0">
                <a:solidFill>
                  <a:srgbClr val="003668"/>
                </a:solidFill>
                <a:cs typeface="Levenim MT" panose="02010502060101010101" pitchFamily="2" charset="-79"/>
                <a:sym typeface="Century Gothic"/>
              </a:rPr>
              <a:t>Strong Partnerships</a:t>
            </a:r>
            <a:endParaRPr lang="en-US" sz="3100">
              <a:cs typeface="Levenim MT" panose="02010502060101010101" pitchFamily="2" charset="-79"/>
            </a:endParaRPr>
          </a:p>
        </p:txBody>
      </p:sp>
    </p:spTree>
    <p:extLst>
      <p:ext uri="{BB962C8B-B14F-4D97-AF65-F5344CB8AC3E}">
        <p14:creationId xmlns:p14="http://schemas.microsoft.com/office/powerpoint/2010/main" val="1543788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AD99503D-D22A-AB48-86B6-A631D24B2D5C}"/>
              </a:ext>
            </a:extLst>
          </p:cNvPr>
          <p:cNvSpPr>
            <a:spLocks noGrp="1"/>
          </p:cNvSpPr>
          <p:nvPr>
            <p:ph type="sldNum" sz="quarter" idx="12"/>
          </p:nvPr>
        </p:nvSpPr>
        <p:spPr>
          <a:xfrm>
            <a:off x="4724400" y="6356350"/>
            <a:ext cx="2743200" cy="365125"/>
          </a:xfrm>
        </p:spPr>
        <p:txBody>
          <a:bodyPr/>
          <a:lstStyle>
            <a:lvl1pPr algn="ctr">
              <a:defRPr>
                <a:solidFill>
                  <a:schemeClr val="bg1"/>
                </a:solidFill>
              </a:defRPr>
            </a:lvl1pPr>
          </a:lstStyle>
          <a:p>
            <a:fld id="{B347A0A1-CFC0-8340-99FA-166E833353B0}" type="slidenum">
              <a:rPr lang="en-US" smtClean="0">
                <a:solidFill>
                  <a:schemeClr val="tx1"/>
                </a:solidFill>
              </a:rPr>
              <a:pPr/>
              <a:t>8</a:t>
            </a:fld>
            <a:endParaRPr lang="en-US">
              <a:solidFill>
                <a:schemeClr val="tx1"/>
              </a:solidFill>
            </a:endParaRPr>
          </a:p>
        </p:txBody>
      </p:sp>
      <p:pic>
        <p:nvPicPr>
          <p:cNvPr id="5" name="Picture 4">
            <a:extLst>
              <a:ext uri="{FF2B5EF4-FFF2-40B4-BE49-F238E27FC236}">
                <a16:creationId xmlns:a16="http://schemas.microsoft.com/office/drawing/2014/main" id="{4FE0393C-8308-D63B-0289-E4D929040356}"/>
              </a:ext>
            </a:extLst>
          </p:cNvPr>
          <p:cNvPicPr>
            <a:picLocks noChangeAspect="1"/>
          </p:cNvPicPr>
          <p:nvPr/>
        </p:nvPicPr>
        <p:blipFill>
          <a:blip r:embed="rId2"/>
          <a:stretch>
            <a:fillRect/>
          </a:stretch>
        </p:blipFill>
        <p:spPr>
          <a:xfrm>
            <a:off x="3659191" y="1623947"/>
            <a:ext cx="6235888" cy="3095773"/>
          </a:xfrm>
          <a:prstGeom prst="rect">
            <a:avLst/>
          </a:prstGeom>
          <a:ln w="38100">
            <a:solidFill>
              <a:schemeClr val="tx1"/>
            </a:solidFill>
          </a:ln>
        </p:spPr>
      </p:pic>
      <p:pic>
        <p:nvPicPr>
          <p:cNvPr id="6" name="Picture 5">
            <a:extLst>
              <a:ext uri="{FF2B5EF4-FFF2-40B4-BE49-F238E27FC236}">
                <a16:creationId xmlns:a16="http://schemas.microsoft.com/office/drawing/2014/main" id="{79EA73CB-BD6F-8F98-6BBB-5A6A02E60685}"/>
              </a:ext>
            </a:extLst>
          </p:cNvPr>
          <p:cNvPicPr>
            <a:picLocks noChangeAspect="1"/>
          </p:cNvPicPr>
          <p:nvPr/>
        </p:nvPicPr>
        <p:blipFill>
          <a:blip r:embed="rId3"/>
          <a:stretch>
            <a:fillRect/>
          </a:stretch>
        </p:blipFill>
        <p:spPr>
          <a:xfrm>
            <a:off x="5047861" y="2442262"/>
            <a:ext cx="5889886" cy="3095773"/>
          </a:xfrm>
          <a:prstGeom prst="rect">
            <a:avLst/>
          </a:prstGeom>
          <a:ln w="38100">
            <a:solidFill>
              <a:schemeClr val="tx1"/>
            </a:solidFill>
          </a:ln>
        </p:spPr>
      </p:pic>
      <p:pic>
        <p:nvPicPr>
          <p:cNvPr id="8" name="Picture 7">
            <a:extLst>
              <a:ext uri="{FF2B5EF4-FFF2-40B4-BE49-F238E27FC236}">
                <a16:creationId xmlns:a16="http://schemas.microsoft.com/office/drawing/2014/main" id="{38187ADA-6B7C-D996-14F5-801BE8824592}"/>
              </a:ext>
            </a:extLst>
          </p:cNvPr>
          <p:cNvPicPr>
            <a:picLocks noChangeAspect="1"/>
          </p:cNvPicPr>
          <p:nvPr/>
        </p:nvPicPr>
        <p:blipFill>
          <a:blip r:embed="rId4"/>
          <a:stretch>
            <a:fillRect/>
          </a:stretch>
        </p:blipFill>
        <p:spPr>
          <a:xfrm>
            <a:off x="6096000" y="3263561"/>
            <a:ext cx="5357962" cy="2912317"/>
          </a:xfrm>
          <a:prstGeom prst="rect">
            <a:avLst/>
          </a:prstGeom>
          <a:ln w="38100">
            <a:solidFill>
              <a:schemeClr val="tx1"/>
            </a:solidFill>
          </a:ln>
        </p:spPr>
      </p:pic>
      <p:sp>
        <p:nvSpPr>
          <p:cNvPr id="10" name="Title 1">
            <a:extLst>
              <a:ext uri="{FF2B5EF4-FFF2-40B4-BE49-F238E27FC236}">
                <a16:creationId xmlns:a16="http://schemas.microsoft.com/office/drawing/2014/main" id="{38305036-B98B-84E5-A490-5F1A7DD2EB58}"/>
              </a:ext>
            </a:extLst>
          </p:cNvPr>
          <p:cNvSpPr txBox="1">
            <a:spLocks/>
          </p:cNvSpPr>
          <p:nvPr/>
        </p:nvSpPr>
        <p:spPr>
          <a:xfrm>
            <a:off x="673962" y="184639"/>
            <a:ext cx="10454348" cy="1019908"/>
          </a:xfrm>
          <a:prstGeom prst="rect">
            <a:avLst/>
          </a:prstGeom>
        </p:spPr>
        <p:txBody>
          <a:bodyPr vert="horz" lIns="91440" tIns="45720" rIns="91440" bIns="45720" rtlCol="0" anchor="ctr">
            <a:normAutofit fontScale="82500" lnSpcReduction="20000"/>
          </a:bodyPr>
          <a:lstStyle>
            <a:lvl1pPr algn="ctr" defTabSz="914400" rtl="0" eaLnBrk="1" latinLnBrk="0" hangingPunct="1">
              <a:lnSpc>
                <a:spcPct val="90000"/>
              </a:lnSpc>
              <a:spcBef>
                <a:spcPct val="0"/>
              </a:spcBef>
              <a:buNone/>
              <a:defRPr sz="4800" b="1" i="0" kern="1200">
                <a:solidFill>
                  <a:schemeClr val="tx1"/>
                </a:solidFill>
                <a:latin typeface="Levenim MT" panose="02010502060101010101" pitchFamily="2" charset="-79"/>
                <a:ea typeface="+mj-ea"/>
                <a:cs typeface="+mj-cs"/>
              </a:defRPr>
            </a:lvl1pPr>
          </a:lstStyle>
          <a:p>
            <a:pPr algn="l"/>
            <a:r>
              <a:rPr lang="en-US" sz="5400" kern="0">
                <a:solidFill>
                  <a:srgbClr val="003668"/>
                </a:solidFill>
                <a:cs typeface="Levenim MT" panose="02010502060101010101" pitchFamily="2" charset="-79"/>
                <a:sym typeface="Century Gothic"/>
              </a:rPr>
              <a:t>Why EI? </a:t>
            </a:r>
            <a:br>
              <a:rPr lang="en-US" sz="5400" kern="0">
                <a:solidFill>
                  <a:srgbClr val="003668"/>
                </a:solidFill>
                <a:cs typeface="Levenim MT" panose="02010502060101010101" pitchFamily="2" charset="-79"/>
                <a:sym typeface="Century Gothic"/>
              </a:rPr>
            </a:br>
            <a:r>
              <a:rPr lang="en-US" sz="4000" kern="0">
                <a:solidFill>
                  <a:srgbClr val="003668"/>
                </a:solidFill>
                <a:cs typeface="Levenim MT" panose="02010502060101010101" pitchFamily="2" charset="-79"/>
                <a:sym typeface="Century Gothic"/>
              </a:rPr>
              <a:t>Measured, Managed &amp; Mature</a:t>
            </a:r>
            <a:endParaRPr lang="en-US" sz="3100">
              <a:cs typeface="Levenim MT" panose="02010502060101010101" pitchFamily="2" charset="-79"/>
            </a:endParaRPr>
          </a:p>
        </p:txBody>
      </p:sp>
      <p:sp>
        <p:nvSpPr>
          <p:cNvPr id="12" name="TextBox 11">
            <a:extLst>
              <a:ext uri="{FF2B5EF4-FFF2-40B4-BE49-F238E27FC236}">
                <a16:creationId xmlns:a16="http://schemas.microsoft.com/office/drawing/2014/main" id="{30076104-201C-ABA3-E859-B9CA1E95391D}"/>
              </a:ext>
            </a:extLst>
          </p:cNvPr>
          <p:cNvSpPr txBox="1"/>
          <p:nvPr/>
        </p:nvSpPr>
        <p:spPr>
          <a:xfrm>
            <a:off x="721567" y="1518932"/>
            <a:ext cx="2811625" cy="2677656"/>
          </a:xfrm>
          <a:prstGeom prst="rect">
            <a:avLst/>
          </a:prstGeom>
          <a:noFill/>
        </p:spPr>
        <p:txBody>
          <a:bodyPr wrap="square">
            <a:spAutoFit/>
          </a:bodyPr>
          <a:lstStyle/>
          <a:p>
            <a:r>
              <a:rPr lang="en-US" sz="2400">
                <a:solidFill>
                  <a:schemeClr val="bg2"/>
                </a:solidFill>
                <a:latin typeface="Verdana" panose="020B0604030504040204" pitchFamily="34" charset="0"/>
              </a:rPr>
              <a:t>Business Analytics</a:t>
            </a:r>
          </a:p>
          <a:p>
            <a:endParaRPr lang="en-US" sz="2400">
              <a:solidFill>
                <a:schemeClr val="bg2"/>
              </a:solidFill>
              <a:latin typeface="Verdana" panose="020B0604030504040204" pitchFamily="34" charset="0"/>
            </a:endParaRPr>
          </a:p>
          <a:p>
            <a:r>
              <a:rPr lang="en-US" sz="2400">
                <a:solidFill>
                  <a:schemeClr val="bg2"/>
                </a:solidFill>
                <a:latin typeface="Verdana" panose="020B0604030504040204" pitchFamily="34" charset="0"/>
              </a:rPr>
              <a:t>Trend Analysis</a:t>
            </a:r>
          </a:p>
          <a:p>
            <a:endParaRPr lang="en-US" sz="2400">
              <a:solidFill>
                <a:schemeClr val="bg2"/>
              </a:solidFill>
              <a:latin typeface="Verdana" panose="020B0604030504040204" pitchFamily="34" charset="0"/>
            </a:endParaRPr>
          </a:p>
          <a:p>
            <a:r>
              <a:rPr lang="en-US" sz="2400">
                <a:solidFill>
                  <a:schemeClr val="bg2"/>
                </a:solidFill>
                <a:latin typeface="Verdana" panose="020B0604030504040204" pitchFamily="34" charset="0"/>
              </a:rPr>
              <a:t>Continuous Improvement</a:t>
            </a:r>
          </a:p>
        </p:txBody>
      </p:sp>
    </p:spTree>
    <p:extLst>
      <p:ext uri="{BB962C8B-B14F-4D97-AF65-F5344CB8AC3E}">
        <p14:creationId xmlns:p14="http://schemas.microsoft.com/office/powerpoint/2010/main" val="1197294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01DDC23-0B32-45D0-BDDC-9A83444CA164}"/>
              </a:ext>
            </a:extLst>
          </p:cNvPr>
          <p:cNvPicPr>
            <a:picLocks noChangeAspect="1"/>
          </p:cNvPicPr>
          <p:nvPr/>
        </p:nvPicPr>
        <p:blipFill>
          <a:blip r:embed="rId2"/>
          <a:stretch>
            <a:fillRect/>
          </a:stretch>
        </p:blipFill>
        <p:spPr>
          <a:xfrm>
            <a:off x="6520638" y="1529480"/>
            <a:ext cx="4607672" cy="2451581"/>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9AA932D8-5FB2-465E-829C-34F4E0B10F13}"/>
              </a:ext>
            </a:extLst>
          </p:cNvPr>
          <p:cNvPicPr>
            <a:picLocks noChangeAspect="1"/>
          </p:cNvPicPr>
          <p:nvPr/>
        </p:nvPicPr>
        <p:blipFill>
          <a:blip r:embed="rId3"/>
          <a:stretch>
            <a:fillRect/>
          </a:stretch>
        </p:blipFill>
        <p:spPr>
          <a:xfrm>
            <a:off x="7647000" y="3869590"/>
            <a:ext cx="4153113" cy="2391983"/>
          </a:xfrm>
          <a:prstGeom prst="rect">
            <a:avLst/>
          </a:prstGeom>
          <a:ln>
            <a:noFill/>
          </a:ln>
          <a:effectLst>
            <a:outerShdw blurRad="292100" dist="139700" dir="2700000" algn="tl" rotWithShape="0">
              <a:srgbClr val="333333">
                <a:alpha val="65000"/>
              </a:srgbClr>
            </a:outerShdw>
          </a:effectLst>
        </p:spPr>
      </p:pic>
      <p:sp>
        <p:nvSpPr>
          <p:cNvPr id="9" name="Text Placeholder 2">
            <a:extLst>
              <a:ext uri="{FF2B5EF4-FFF2-40B4-BE49-F238E27FC236}">
                <a16:creationId xmlns:a16="http://schemas.microsoft.com/office/drawing/2014/main" id="{3295210A-78B5-4A1C-981F-9F07A1F53CC8}"/>
              </a:ext>
            </a:extLst>
          </p:cNvPr>
          <p:cNvSpPr>
            <a:spLocks noGrp="1"/>
          </p:cNvSpPr>
          <p:nvPr>
            <p:ph type="body" idx="1"/>
          </p:nvPr>
        </p:nvSpPr>
        <p:spPr>
          <a:xfrm>
            <a:off x="673962" y="1417512"/>
            <a:ext cx="5720618" cy="4904157"/>
          </a:xfrm>
        </p:spPr>
        <p:txBody>
          <a:bodyPr>
            <a:normAutofit/>
          </a:bodyPr>
          <a:lstStyle/>
          <a:p>
            <a:pPr marL="0" indent="0">
              <a:buNone/>
            </a:pPr>
            <a:r>
              <a:rPr lang="en-US" sz="2400"/>
              <a:t>Our ability to enable your business is predicated on well-defined and measured success criteria.</a:t>
            </a:r>
          </a:p>
          <a:p>
            <a:pPr marL="0" indent="0">
              <a:buNone/>
            </a:pPr>
            <a:endParaRPr lang="en-US" sz="2400"/>
          </a:p>
          <a:p>
            <a:pPr marL="0" indent="0">
              <a:buNone/>
            </a:pPr>
            <a:r>
              <a:rPr lang="en-US" sz="1100" b="1" u="sng"/>
              <a:t>Critical Service Levels:</a:t>
            </a:r>
          </a:p>
          <a:p>
            <a:r>
              <a:rPr lang="en-US" sz="1000"/>
              <a:t>Speed of Answer- </a:t>
            </a:r>
            <a:r>
              <a:rPr lang="en-US" sz="1000" b="1"/>
              <a:t>90%</a:t>
            </a:r>
            <a:r>
              <a:rPr lang="en-US" sz="1000"/>
              <a:t> of phone calls answered within 120 seconds</a:t>
            </a:r>
          </a:p>
          <a:p>
            <a:r>
              <a:rPr lang="en-US" sz="1000"/>
              <a:t>Average Speed of Answer- Average answer time of all answered phone calls of less than </a:t>
            </a:r>
            <a:r>
              <a:rPr lang="en-US" sz="1000" b="1"/>
              <a:t>60 seconds</a:t>
            </a:r>
            <a:endParaRPr lang="en-US" sz="1000"/>
          </a:p>
          <a:p>
            <a:r>
              <a:rPr lang="en-US" sz="1000"/>
              <a:t>Abandonment Rate- </a:t>
            </a:r>
            <a:r>
              <a:rPr lang="en-US" sz="1000" b="1"/>
              <a:t>&lt;5%</a:t>
            </a:r>
            <a:r>
              <a:rPr lang="en-US" sz="1000"/>
              <a:t> of inbound calls abandoned by caller after holding for at least 60 seconds  </a:t>
            </a:r>
          </a:p>
          <a:p>
            <a:r>
              <a:rPr lang="en-US" sz="1000"/>
              <a:t>Ticket Response time- </a:t>
            </a:r>
            <a:r>
              <a:rPr lang="en-US" sz="1000" b="1"/>
              <a:t>90%</a:t>
            </a:r>
            <a:r>
              <a:rPr lang="en-US" sz="1000"/>
              <a:t> of initial user contact tickets acknowledged, triaged, and resolved as per the priority matrix</a:t>
            </a:r>
          </a:p>
          <a:p>
            <a:r>
              <a:rPr lang="en-US" sz="1000"/>
              <a:t>Customer Satisfaction- Average CSAT score of 4.0 on a scale of 1 to 5</a:t>
            </a:r>
          </a:p>
          <a:p>
            <a:r>
              <a:rPr lang="en-US" sz="1000"/>
              <a:t>Handling accuracy- </a:t>
            </a:r>
            <a:r>
              <a:rPr lang="en-US" sz="1000" b="1"/>
              <a:t>Less than 5%</a:t>
            </a:r>
            <a:r>
              <a:rPr lang="en-US" sz="1000"/>
              <a:t> of tickets handled incorrectly by EI per defined operating procedures in the Knowledge Base</a:t>
            </a:r>
          </a:p>
        </p:txBody>
      </p:sp>
      <p:sp>
        <p:nvSpPr>
          <p:cNvPr id="7" name="Title 1">
            <a:extLst>
              <a:ext uri="{FF2B5EF4-FFF2-40B4-BE49-F238E27FC236}">
                <a16:creationId xmlns:a16="http://schemas.microsoft.com/office/drawing/2014/main" id="{F31AACBC-9C4F-4D4D-AB3D-734C898A224B}"/>
              </a:ext>
            </a:extLst>
          </p:cNvPr>
          <p:cNvSpPr txBox="1">
            <a:spLocks/>
          </p:cNvSpPr>
          <p:nvPr/>
        </p:nvSpPr>
        <p:spPr>
          <a:xfrm>
            <a:off x="673962" y="184639"/>
            <a:ext cx="10454348" cy="1019908"/>
          </a:xfrm>
          <a:prstGeom prst="rect">
            <a:avLst/>
          </a:prstGeom>
        </p:spPr>
        <p:txBody>
          <a:bodyPr vert="horz" lIns="91440" tIns="45720" rIns="91440" bIns="45720" rtlCol="0" anchor="ctr">
            <a:normAutofit fontScale="82500" lnSpcReduction="20000"/>
          </a:bodyPr>
          <a:lstStyle>
            <a:lvl1pPr algn="ctr" defTabSz="914400" rtl="0" eaLnBrk="1" latinLnBrk="0" hangingPunct="1">
              <a:lnSpc>
                <a:spcPct val="90000"/>
              </a:lnSpc>
              <a:spcBef>
                <a:spcPct val="0"/>
              </a:spcBef>
              <a:buNone/>
              <a:defRPr sz="4800" b="1" i="0" kern="1200">
                <a:solidFill>
                  <a:schemeClr val="tx1"/>
                </a:solidFill>
                <a:latin typeface="Levenim MT" panose="02010502060101010101" pitchFamily="2" charset="-79"/>
                <a:ea typeface="+mj-ea"/>
                <a:cs typeface="+mj-cs"/>
              </a:defRPr>
            </a:lvl1pPr>
          </a:lstStyle>
          <a:p>
            <a:pPr algn="l"/>
            <a:r>
              <a:rPr lang="en-US" sz="5400" kern="0">
                <a:solidFill>
                  <a:srgbClr val="003668"/>
                </a:solidFill>
                <a:cs typeface="Levenim MT" panose="02010502060101010101" pitchFamily="2" charset="-79"/>
                <a:sym typeface="Century Gothic"/>
              </a:rPr>
              <a:t>Why EI? </a:t>
            </a:r>
            <a:br>
              <a:rPr lang="en-US" sz="5400" kern="0">
                <a:solidFill>
                  <a:srgbClr val="003668"/>
                </a:solidFill>
                <a:cs typeface="Levenim MT" panose="02010502060101010101" pitchFamily="2" charset="-79"/>
                <a:sym typeface="Century Gothic"/>
              </a:rPr>
            </a:br>
            <a:r>
              <a:rPr lang="en-US" sz="4000" kern="0">
                <a:solidFill>
                  <a:srgbClr val="003668"/>
                </a:solidFill>
                <a:cs typeface="Levenim MT" panose="02010502060101010101" pitchFamily="2" charset="-79"/>
                <a:sym typeface="Century Gothic"/>
              </a:rPr>
              <a:t>Measured, Managed &amp; Mature</a:t>
            </a:r>
            <a:endParaRPr lang="en-US" sz="3100">
              <a:cs typeface="Levenim MT" panose="02010502060101010101" pitchFamily="2" charset="-79"/>
            </a:endParaRPr>
          </a:p>
        </p:txBody>
      </p:sp>
    </p:spTree>
    <p:extLst>
      <p:ext uri="{BB962C8B-B14F-4D97-AF65-F5344CB8AC3E}">
        <p14:creationId xmlns:p14="http://schemas.microsoft.com/office/powerpoint/2010/main" val="290517959"/>
      </p:ext>
    </p:extLst>
  </p:cSld>
  <p:clrMapOvr>
    <a:masterClrMapping/>
  </p:clrMapOvr>
</p:sld>
</file>

<file path=ppt/theme/theme1.xml><?xml version="1.0" encoding="utf-8"?>
<a:theme xmlns:a="http://schemas.openxmlformats.org/drawingml/2006/main" name="Custom Design">
  <a:themeElements>
    <a:clrScheme name="Custom 1">
      <a:dk1>
        <a:srgbClr val="003668"/>
      </a:dk1>
      <a:lt1>
        <a:srgbClr val="FFFFFF"/>
      </a:lt1>
      <a:dk2>
        <a:srgbClr val="CBCBCA"/>
      </a:dk2>
      <a:lt2>
        <a:srgbClr val="4E4D50"/>
      </a:lt2>
      <a:accent1>
        <a:srgbClr val="5B9BD3"/>
      </a:accent1>
      <a:accent2>
        <a:srgbClr val="C02024"/>
      </a:accent2>
      <a:accent3>
        <a:srgbClr val="929598"/>
      </a:accent3>
      <a:accent4>
        <a:srgbClr val="ABC7DD"/>
      </a:accent4>
      <a:accent5>
        <a:srgbClr val="CBE2EF"/>
      </a:accent5>
      <a:accent6>
        <a:srgbClr val="E5E5E5"/>
      </a:accent6>
      <a:hlink>
        <a:srgbClr val="CD3430"/>
      </a:hlink>
      <a:folHlink>
        <a:srgbClr val="CD343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I-2020-Template-V2" id="{5647FA5B-163E-B844-87AD-9952CE3472F9}" vid="{884B2425-D1DC-2045-B4A5-A3EBD9C75387}"/>
    </a:ext>
  </a:extLst>
</a:theme>
</file>

<file path=ppt/theme/theme2.xml><?xml version="1.0" encoding="utf-8"?>
<a:theme xmlns:a="http://schemas.openxmlformats.org/drawingml/2006/main" name="1_Custom Design">
  <a:themeElements>
    <a:clrScheme name="Custom 1">
      <a:dk1>
        <a:srgbClr val="003668"/>
      </a:dk1>
      <a:lt1>
        <a:srgbClr val="FFFFFF"/>
      </a:lt1>
      <a:dk2>
        <a:srgbClr val="CBCBCA"/>
      </a:dk2>
      <a:lt2>
        <a:srgbClr val="4E4D50"/>
      </a:lt2>
      <a:accent1>
        <a:srgbClr val="5B9BD3"/>
      </a:accent1>
      <a:accent2>
        <a:srgbClr val="C02024"/>
      </a:accent2>
      <a:accent3>
        <a:srgbClr val="929598"/>
      </a:accent3>
      <a:accent4>
        <a:srgbClr val="ABC7DD"/>
      </a:accent4>
      <a:accent5>
        <a:srgbClr val="CBE2EF"/>
      </a:accent5>
      <a:accent6>
        <a:srgbClr val="E5E5E5"/>
      </a:accent6>
      <a:hlink>
        <a:srgbClr val="CD3430"/>
      </a:hlink>
      <a:folHlink>
        <a:srgbClr val="CD343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I-2020-Template-V2" id="{5647FA5B-163E-B844-87AD-9952CE3472F9}" vid="{69A73F8A-2F9C-BB40-91F7-4ADBE406784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
    <a:dk1>
      <a:srgbClr val="003668"/>
    </a:dk1>
    <a:lt1>
      <a:srgbClr val="FFFFFF"/>
    </a:lt1>
    <a:dk2>
      <a:srgbClr val="CBCBCA"/>
    </a:dk2>
    <a:lt2>
      <a:srgbClr val="4E4D50"/>
    </a:lt2>
    <a:accent1>
      <a:srgbClr val="5B9BD3"/>
    </a:accent1>
    <a:accent2>
      <a:srgbClr val="C02024"/>
    </a:accent2>
    <a:accent3>
      <a:srgbClr val="929598"/>
    </a:accent3>
    <a:accent4>
      <a:srgbClr val="ABC7DD"/>
    </a:accent4>
    <a:accent5>
      <a:srgbClr val="CBE2EF"/>
    </a:accent5>
    <a:accent6>
      <a:srgbClr val="E5E5E5"/>
    </a:accent6>
    <a:hlink>
      <a:srgbClr val="CD3430"/>
    </a:hlink>
    <a:folHlink>
      <a:srgbClr val="CD3430"/>
    </a:folHlink>
  </a:clrScheme>
</a:themeOverride>
</file>

<file path=ppt/theme/themeOverride2.xml><?xml version="1.0" encoding="utf-8"?>
<a:themeOverride xmlns:a="http://schemas.openxmlformats.org/drawingml/2006/main">
  <a:clrScheme name="Custom 1">
    <a:dk1>
      <a:srgbClr val="003668"/>
    </a:dk1>
    <a:lt1>
      <a:srgbClr val="FFFFFF"/>
    </a:lt1>
    <a:dk2>
      <a:srgbClr val="CBCBCA"/>
    </a:dk2>
    <a:lt2>
      <a:srgbClr val="4E4D50"/>
    </a:lt2>
    <a:accent1>
      <a:srgbClr val="5B9BD3"/>
    </a:accent1>
    <a:accent2>
      <a:srgbClr val="C02024"/>
    </a:accent2>
    <a:accent3>
      <a:srgbClr val="929598"/>
    </a:accent3>
    <a:accent4>
      <a:srgbClr val="ABC7DD"/>
    </a:accent4>
    <a:accent5>
      <a:srgbClr val="CBE2EF"/>
    </a:accent5>
    <a:accent6>
      <a:srgbClr val="E5E5E5"/>
    </a:accent6>
    <a:hlink>
      <a:srgbClr val="CD3430"/>
    </a:hlink>
    <a:folHlink>
      <a:srgbClr val="CD3430"/>
    </a:folHlink>
  </a:clrScheme>
</a:themeOverride>
</file>

<file path=ppt/theme/themeOverride3.xml><?xml version="1.0" encoding="utf-8"?>
<a:themeOverride xmlns:a="http://schemas.openxmlformats.org/drawingml/2006/main">
  <a:clrScheme name="Custom 1">
    <a:dk1>
      <a:srgbClr val="003668"/>
    </a:dk1>
    <a:lt1>
      <a:srgbClr val="FFFFFF"/>
    </a:lt1>
    <a:dk2>
      <a:srgbClr val="CBCBCA"/>
    </a:dk2>
    <a:lt2>
      <a:srgbClr val="4E4D50"/>
    </a:lt2>
    <a:accent1>
      <a:srgbClr val="5B9BD3"/>
    </a:accent1>
    <a:accent2>
      <a:srgbClr val="C02024"/>
    </a:accent2>
    <a:accent3>
      <a:srgbClr val="929598"/>
    </a:accent3>
    <a:accent4>
      <a:srgbClr val="ABC7DD"/>
    </a:accent4>
    <a:accent5>
      <a:srgbClr val="CBE2EF"/>
    </a:accent5>
    <a:accent6>
      <a:srgbClr val="E5E5E5"/>
    </a:accent6>
    <a:hlink>
      <a:srgbClr val="CD3430"/>
    </a:hlink>
    <a:folHlink>
      <a:srgbClr val="CD343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1AD28A02274DE4D91BD220A53BE7759" ma:contentTypeVersion="5" ma:contentTypeDescription="Create a new document." ma:contentTypeScope="" ma:versionID="da9de5c36111062e9ee63f9ea2a11327">
  <xsd:schema xmlns:xsd="http://www.w3.org/2001/XMLSchema" xmlns:xs="http://www.w3.org/2001/XMLSchema" xmlns:p="http://schemas.microsoft.com/office/2006/metadata/properties" xmlns:ns2="a106e8e5-eec2-4210-8dbc-8c73633cc153" xmlns:ns3="b2bc0c60-a20e-4d4b-97ac-846e989dfd5f" targetNamespace="http://schemas.microsoft.com/office/2006/metadata/properties" ma:root="true" ma:fieldsID="8e432e83f91befe353773786c57cb72f" ns2:_="" ns3:_="">
    <xsd:import namespace="a106e8e5-eec2-4210-8dbc-8c73633cc153"/>
    <xsd:import namespace="b2bc0c60-a20e-4d4b-97ac-846e989dfd5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06e8e5-eec2-4210-8dbc-8c73633cc1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2bc0c60-a20e-4d4b-97ac-846e989dfd5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86F54A5-0238-4861-BF35-D816EADA6645}">
  <ds:schemaRefs>
    <ds:schemaRef ds:uri="http://schemas.microsoft.com/sharepoint/v3/contenttype/forms"/>
  </ds:schemaRefs>
</ds:datastoreItem>
</file>

<file path=customXml/itemProps2.xml><?xml version="1.0" encoding="utf-8"?>
<ds:datastoreItem xmlns:ds="http://schemas.openxmlformats.org/officeDocument/2006/customXml" ds:itemID="{D89CDE32-19B3-4EE2-A5A4-94C264F3EA0E}">
  <ds:schemaRefs>
    <ds:schemaRef ds:uri="a106e8e5-eec2-4210-8dbc-8c73633cc153"/>
    <ds:schemaRef ds:uri="b2bc0c60-a20e-4d4b-97ac-846e989dfd5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08E0554-C20B-4975-8553-D100E2029671}">
  <ds:schemaRefs>
    <ds:schemaRef ds:uri="a106e8e5-eec2-4210-8dbc-8c73633cc153"/>
    <ds:schemaRef ds:uri="b2bc0c60-a20e-4d4b-97ac-846e989dfd5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EI2020</Template>
  <Application>Microsoft Office PowerPoint</Application>
  <PresentationFormat>Widescreen</PresentationFormat>
  <Slides>59</Slides>
  <Notes>14</Notes>
  <HiddenSlides>0</HiddenSlides>
  <ScaleCrop>false</ScaleCrop>
  <HeadingPairs>
    <vt:vector size="4" baseType="variant">
      <vt:variant>
        <vt:lpstr>Theme</vt:lpstr>
      </vt:variant>
      <vt:variant>
        <vt:i4>2</vt:i4>
      </vt:variant>
      <vt:variant>
        <vt:lpstr>Slide Titles</vt:lpstr>
      </vt:variant>
      <vt:variant>
        <vt:i4>59</vt:i4>
      </vt:variant>
    </vt:vector>
  </HeadingPairs>
  <TitlesOfParts>
    <vt:vector size="61" baseType="lpstr">
      <vt:lpstr>Custom Design</vt:lpstr>
      <vt:lpstr>1_Custom Design</vt:lpstr>
      <vt:lpstr>Service Introduction</vt:lpstr>
      <vt:lpstr>Outline</vt:lpstr>
      <vt:lpstr>PowerPoint Presentation</vt:lpstr>
      <vt:lpstr>PowerPoint Presentation</vt:lpstr>
      <vt:lpstr>EI Managed Services </vt:lpstr>
      <vt:lpstr>PowerPoint Presentation</vt:lpstr>
      <vt:lpstr>PowerPoint Presentation</vt:lpstr>
      <vt:lpstr>PowerPoint Presentation</vt:lpstr>
      <vt:lpstr>PowerPoint Presentation</vt:lpstr>
      <vt:lpstr>PowerPoint Presentation</vt:lpstr>
      <vt:lpstr>Why EI? Data Driven Excellence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CSAT Quality Process</vt:lpstr>
      <vt:lpstr>PowerPoint Presentation</vt:lpstr>
      <vt:lpstr>PowerPoint Presentation</vt:lpstr>
      <vt:lpstr>PowerPoint Presentation</vt:lpstr>
      <vt:lpstr>Service Desk Trends Example</vt:lpstr>
      <vt:lpstr>PowerPoint Presentation</vt:lpstr>
      <vt:lpstr>EI Service Desk Services </vt:lpstr>
      <vt:lpstr>PowerPoint Presentation</vt:lpstr>
      <vt:lpstr>PowerPoint Presentation</vt:lpstr>
      <vt:lpstr>Data Driven Excellence</vt:lpstr>
      <vt:lpstr>Data Driven Excellence</vt:lpstr>
      <vt:lpstr>ITSM Process Example</vt:lpstr>
      <vt:lpstr>PowerPoint Presentation</vt:lpstr>
      <vt:lpstr>EI Cyber Security Services</vt:lpstr>
      <vt:lpstr>v-CISO Services </vt:lpstr>
      <vt:lpstr>PowerPoint Presentation</vt:lpstr>
      <vt:lpstr>Compliance and Risk Services</vt:lpstr>
      <vt:lpstr>PowerPoint Presentation</vt:lpstr>
      <vt:lpstr>PowerPoint Presentation</vt:lpstr>
      <vt:lpstr>PowerPoint Presentation</vt:lpstr>
      <vt:lpstr>EI Infrastructure Management</vt:lpstr>
      <vt:lpstr>EI Managed Network Services</vt:lpstr>
      <vt:lpstr>PowerPoint Presentation</vt:lpstr>
      <vt:lpstr>EI Field Services</vt:lpstr>
      <vt:lpstr>End User Services</vt:lpstr>
      <vt:lpstr>EI Depot Services</vt:lpstr>
      <vt:lpstr>PowerPoint Presentation</vt:lpstr>
      <vt:lpstr>EI ITSM Services</vt:lpstr>
      <vt:lpstr>PowerPoint Presentation</vt:lpstr>
      <vt:lpstr>Client Engagement Director</vt:lpstr>
      <vt:lpstr>Partnership Scorecard</vt:lpstr>
      <vt:lpstr>Testimonials… </vt:lpstr>
      <vt:lpstr>PowerPoint Presentation</vt:lpstr>
      <vt:lpstr>Example Onboarding Timeline</vt:lpstr>
      <vt:lpstr>Managed Services Transition Plan</vt:lpstr>
      <vt:lpstr>Professional Services</vt:lpstr>
      <vt:lpstr>EI Executive Placement &amp; Staffing Services</vt:lpstr>
      <vt:lpstr>EI Procurement Services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Introduction</dc:title>
  <dc:creator>nicole morris</dc:creator>
  <cp:revision>1</cp:revision>
  <dcterms:created xsi:type="dcterms:W3CDTF">2021-01-11T23:38:53Z</dcterms:created>
  <dcterms:modified xsi:type="dcterms:W3CDTF">2023-08-14T14:56:00Z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0x010100E1AD28A02274DE4D91BD220A53BE7759</vt:lpwstr>
  </property>
</Properties>
</file>